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26"/>
  </p:notesMasterIdLst>
  <p:handoutMasterIdLst>
    <p:handoutMasterId r:id="rId27"/>
  </p:handoutMasterIdLst>
  <p:sldIdLst>
    <p:sldId id="257" r:id="rId3"/>
    <p:sldId id="316" r:id="rId4"/>
    <p:sldId id="294" r:id="rId5"/>
    <p:sldId id="261" r:id="rId6"/>
    <p:sldId id="291" r:id="rId7"/>
    <p:sldId id="626" r:id="rId8"/>
    <p:sldId id="273" r:id="rId9"/>
    <p:sldId id="293" r:id="rId10"/>
    <p:sldId id="299" r:id="rId11"/>
    <p:sldId id="300" r:id="rId12"/>
    <p:sldId id="302" r:id="rId13"/>
    <p:sldId id="276" r:id="rId14"/>
    <p:sldId id="258" r:id="rId15"/>
    <p:sldId id="256" r:id="rId16"/>
    <p:sldId id="259" r:id="rId17"/>
    <p:sldId id="260" r:id="rId18"/>
    <p:sldId id="611" r:id="rId19"/>
    <p:sldId id="315" r:id="rId20"/>
    <p:sldId id="627" r:id="rId21"/>
    <p:sldId id="619" r:id="rId22"/>
    <p:sldId id="310" r:id="rId23"/>
    <p:sldId id="614" r:id="rId24"/>
    <p:sldId id="289" r:id="rId25"/>
  </p:sldIdLst>
  <p:sldSz cx="9144000" cy="6858000" type="screen4x3"/>
  <p:notesSz cx="701675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80A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F0CCC5-439D-45CF-8893-F6D57C91E2C4}" v="2" dt="2026-01-15T13:30:49.6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884" autoAdjust="0"/>
  </p:normalViewPr>
  <p:slideViewPr>
    <p:cSldViewPr>
      <p:cViewPr varScale="1">
        <p:scale>
          <a:sx n="106" d="100"/>
          <a:sy n="106" d="100"/>
        </p:scale>
        <p:origin x="17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y, Sarah" userId="ca6eedc1-3a36-4306-82ee-d570da530541" providerId="ADAL" clId="{4D5DC47D-5E90-48C1-8F5F-67806C5E0BA7}"/>
    <pc:docChg chg="custSel addSld delSld modSld sldOrd">
      <pc:chgData name="Ashley, Sarah" userId="ca6eedc1-3a36-4306-82ee-d570da530541" providerId="ADAL" clId="{4D5DC47D-5E90-48C1-8F5F-67806C5E0BA7}" dt="2026-01-20T14:11:53.420" v="473"/>
      <pc:docMkLst>
        <pc:docMk/>
      </pc:docMkLst>
      <pc:sldChg chg="modSp mod ord">
        <pc:chgData name="Ashley, Sarah" userId="ca6eedc1-3a36-4306-82ee-d570da530541" providerId="ADAL" clId="{4D5DC47D-5E90-48C1-8F5F-67806C5E0BA7}" dt="2026-01-20T14:11:53.420" v="473"/>
        <pc:sldMkLst>
          <pc:docMk/>
          <pc:sldMk cId="2680818645" sldId="273"/>
        </pc:sldMkLst>
        <pc:spChg chg="mod">
          <ac:chgData name="Ashley, Sarah" userId="ca6eedc1-3a36-4306-82ee-d570da530541" providerId="ADAL" clId="{4D5DC47D-5E90-48C1-8F5F-67806C5E0BA7}" dt="2026-01-15T13:21:56.266" v="76" actId="20577"/>
          <ac:spMkLst>
            <pc:docMk/>
            <pc:sldMk cId="2680818645" sldId="273"/>
            <ac:spMk id="3" creationId="{00000000-0000-0000-0000-000000000000}"/>
          </ac:spMkLst>
        </pc:spChg>
      </pc:sldChg>
      <pc:sldChg chg="modSp mod">
        <pc:chgData name="Ashley, Sarah" userId="ca6eedc1-3a36-4306-82ee-d570da530541" providerId="ADAL" clId="{4D5DC47D-5E90-48C1-8F5F-67806C5E0BA7}" dt="2026-01-15T13:26:46.218" v="456" actId="20577"/>
        <pc:sldMkLst>
          <pc:docMk/>
          <pc:sldMk cId="2727450471" sldId="289"/>
        </pc:sldMkLst>
        <pc:spChg chg="mod">
          <ac:chgData name="Ashley, Sarah" userId="ca6eedc1-3a36-4306-82ee-d570da530541" providerId="ADAL" clId="{4D5DC47D-5E90-48C1-8F5F-67806C5E0BA7}" dt="2026-01-15T13:26:46.218" v="456" actId="20577"/>
          <ac:spMkLst>
            <pc:docMk/>
            <pc:sldMk cId="2727450471" sldId="289"/>
            <ac:spMk id="3" creationId="{00000000-0000-0000-0000-000000000000}"/>
          </ac:spMkLst>
        </pc:spChg>
      </pc:sldChg>
      <pc:sldChg chg="ord">
        <pc:chgData name="Ashley, Sarah" userId="ca6eedc1-3a36-4306-82ee-d570da530541" providerId="ADAL" clId="{4D5DC47D-5E90-48C1-8F5F-67806C5E0BA7}" dt="2026-01-20T14:11:53.420" v="473"/>
        <pc:sldMkLst>
          <pc:docMk/>
          <pc:sldMk cId="3932506128" sldId="293"/>
        </pc:sldMkLst>
      </pc:sldChg>
      <pc:sldChg chg="delSp modSp mod">
        <pc:chgData name="Ashley, Sarah" userId="ca6eedc1-3a36-4306-82ee-d570da530541" providerId="ADAL" clId="{4D5DC47D-5E90-48C1-8F5F-67806C5E0BA7}" dt="2026-01-20T14:11:05.233" v="470" actId="1076"/>
        <pc:sldMkLst>
          <pc:docMk/>
          <pc:sldMk cId="360734697" sldId="300"/>
        </pc:sldMkLst>
        <pc:spChg chg="mod">
          <ac:chgData name="Ashley, Sarah" userId="ca6eedc1-3a36-4306-82ee-d570da530541" providerId="ADAL" clId="{4D5DC47D-5E90-48C1-8F5F-67806C5E0BA7}" dt="2026-01-20T14:10:43.337" v="466" actId="20577"/>
          <ac:spMkLst>
            <pc:docMk/>
            <pc:sldMk cId="360734697" sldId="300"/>
            <ac:spMk id="6" creationId="{7852F48F-2FA7-78FE-7622-474F72BFE30E}"/>
          </ac:spMkLst>
        </pc:spChg>
        <pc:spChg chg="del">
          <ac:chgData name="Ashley, Sarah" userId="ca6eedc1-3a36-4306-82ee-d570da530541" providerId="ADAL" clId="{4D5DC47D-5E90-48C1-8F5F-67806C5E0BA7}" dt="2026-01-20T14:10:51.707" v="467" actId="478"/>
          <ac:spMkLst>
            <pc:docMk/>
            <pc:sldMk cId="360734697" sldId="300"/>
            <ac:spMk id="7" creationId="{97CF214F-F4EE-A282-F98E-8C405F6D4D1F}"/>
          </ac:spMkLst>
        </pc:spChg>
        <pc:graphicFrameChg chg="del">
          <ac:chgData name="Ashley, Sarah" userId="ca6eedc1-3a36-4306-82ee-d570da530541" providerId="ADAL" clId="{4D5DC47D-5E90-48C1-8F5F-67806C5E0BA7}" dt="2026-01-20T14:10:55.785" v="468" actId="478"/>
          <ac:graphicFrameMkLst>
            <pc:docMk/>
            <pc:sldMk cId="360734697" sldId="300"/>
            <ac:graphicFrameMk id="5" creationId="{9BEC369E-153E-B6AA-16CB-0111C71AC298}"/>
          </ac:graphicFrameMkLst>
        </pc:graphicFrameChg>
        <pc:graphicFrameChg chg="mod">
          <ac:chgData name="Ashley, Sarah" userId="ca6eedc1-3a36-4306-82ee-d570da530541" providerId="ADAL" clId="{4D5DC47D-5E90-48C1-8F5F-67806C5E0BA7}" dt="2026-01-20T14:11:05.233" v="470" actId="1076"/>
          <ac:graphicFrameMkLst>
            <pc:docMk/>
            <pc:sldMk cId="360734697" sldId="300"/>
            <ac:graphicFrameMk id="10" creationId="{DF69364D-BF47-73A4-4F87-A5B95218C963}"/>
          </ac:graphicFrameMkLst>
        </pc:graphicFrameChg>
      </pc:sldChg>
      <pc:sldChg chg="modSp mod">
        <pc:chgData name="Ashley, Sarah" userId="ca6eedc1-3a36-4306-82ee-d570da530541" providerId="ADAL" clId="{4D5DC47D-5E90-48C1-8F5F-67806C5E0BA7}" dt="2026-01-20T14:11:35.616" v="471" actId="20577"/>
        <pc:sldMkLst>
          <pc:docMk/>
          <pc:sldMk cId="4055646725" sldId="302"/>
        </pc:sldMkLst>
        <pc:spChg chg="mod">
          <ac:chgData name="Ashley, Sarah" userId="ca6eedc1-3a36-4306-82ee-d570da530541" providerId="ADAL" clId="{4D5DC47D-5E90-48C1-8F5F-67806C5E0BA7}" dt="2026-01-20T14:11:35.616" v="471" actId="20577"/>
          <ac:spMkLst>
            <pc:docMk/>
            <pc:sldMk cId="4055646725" sldId="302"/>
            <ac:spMk id="6" creationId="{61ED8C87-947A-CD9F-9310-EC5257C5A73A}"/>
          </ac:spMkLst>
        </pc:spChg>
      </pc:sldChg>
      <pc:sldChg chg="addSp delSp modSp mod">
        <pc:chgData name="Ashley, Sarah" userId="ca6eedc1-3a36-4306-82ee-d570da530541" providerId="ADAL" clId="{4D5DC47D-5E90-48C1-8F5F-67806C5E0BA7}" dt="2026-01-15T13:32:10.087" v="463" actId="478"/>
        <pc:sldMkLst>
          <pc:docMk/>
          <pc:sldMk cId="1482534990" sldId="315"/>
        </pc:sldMkLst>
        <pc:graphicFrameChg chg="modGraphic">
          <ac:chgData name="Ashley, Sarah" userId="ca6eedc1-3a36-4306-82ee-d570da530541" providerId="ADAL" clId="{4D5DC47D-5E90-48C1-8F5F-67806C5E0BA7}" dt="2026-01-15T13:32:07.591" v="462" actId="20577"/>
          <ac:graphicFrameMkLst>
            <pc:docMk/>
            <pc:sldMk cId="1482534990" sldId="315"/>
            <ac:graphicFrameMk id="5" creationId="{B95BE81E-0C43-A668-D7A9-18226DFC796A}"/>
          </ac:graphicFrameMkLst>
        </pc:graphicFrameChg>
      </pc:sldChg>
      <pc:sldChg chg="ord">
        <pc:chgData name="Ashley, Sarah" userId="ca6eedc1-3a36-4306-82ee-d570da530541" providerId="ADAL" clId="{4D5DC47D-5E90-48C1-8F5F-67806C5E0BA7}" dt="2026-01-20T14:11:53.420" v="473"/>
        <pc:sldMkLst>
          <pc:docMk/>
          <pc:sldMk cId="897828531" sldId="626"/>
        </pc:sldMkLst>
      </pc:sldChg>
      <pc:sldChg chg="modSp new mod">
        <pc:chgData name="Ashley, Sarah" userId="ca6eedc1-3a36-4306-82ee-d570da530541" providerId="ADAL" clId="{4D5DC47D-5E90-48C1-8F5F-67806C5E0BA7}" dt="2026-01-15T13:24:11.096" v="220" actId="20577"/>
        <pc:sldMkLst>
          <pc:docMk/>
          <pc:sldMk cId="3679206061" sldId="627"/>
        </pc:sldMkLst>
        <pc:spChg chg="mod">
          <ac:chgData name="Ashley, Sarah" userId="ca6eedc1-3a36-4306-82ee-d570da530541" providerId="ADAL" clId="{4D5DC47D-5E90-48C1-8F5F-67806C5E0BA7}" dt="2026-01-15T13:24:11.096" v="220" actId="20577"/>
          <ac:spMkLst>
            <pc:docMk/>
            <pc:sldMk cId="3679206061" sldId="627"/>
            <ac:spMk id="2" creationId="{43F7E4E2-8708-D6F7-F15C-15B152C37D2A}"/>
          </ac:spMkLst>
        </pc:spChg>
        <pc:spChg chg="mod">
          <ac:chgData name="Ashley, Sarah" userId="ca6eedc1-3a36-4306-82ee-d570da530541" providerId="ADAL" clId="{4D5DC47D-5E90-48C1-8F5F-67806C5E0BA7}" dt="2026-01-15T13:23:23.123" v="176" actId="20577"/>
          <ac:spMkLst>
            <pc:docMk/>
            <pc:sldMk cId="3679206061" sldId="627"/>
            <ac:spMk id="3" creationId="{D59773BB-8A6D-7897-E495-39CF9A760DF6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CA2A4F-305B-464E-A350-3E26105DF4F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2EF6F49-3431-4D9F-B67B-03B973B794A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Application due February 27</a:t>
          </a:r>
          <a:r>
            <a:rPr lang="en-US" baseline="30000" dirty="0"/>
            <a:t>th</a:t>
          </a:r>
          <a:endParaRPr lang="en-US" dirty="0"/>
        </a:p>
      </dgm:t>
    </dgm:pt>
    <dgm:pt modelId="{FA2E4DBB-9614-4F11-B16B-3CBFA8AE769D}" type="parTrans" cxnId="{7135785C-DB39-4FB6-B37C-0C3EF53E9C0F}">
      <dgm:prSet/>
      <dgm:spPr/>
      <dgm:t>
        <a:bodyPr/>
        <a:lstStyle/>
        <a:p>
          <a:endParaRPr lang="en-US"/>
        </a:p>
      </dgm:t>
    </dgm:pt>
    <dgm:pt modelId="{838A9FBD-A46E-4041-AAFA-02EA7342EB52}" type="sibTrans" cxnId="{7135785C-DB39-4FB6-B37C-0C3EF53E9C0F}">
      <dgm:prSet/>
      <dgm:spPr/>
      <dgm:t>
        <a:bodyPr/>
        <a:lstStyle/>
        <a:p>
          <a:endParaRPr lang="en-US"/>
        </a:p>
      </dgm:t>
    </dgm:pt>
    <dgm:pt modelId="{A122619E-189C-4504-9AC0-B2BE94E9867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Blank applications are in the Office of School Counseling (and emailed to you)</a:t>
          </a:r>
        </a:p>
      </dgm:t>
    </dgm:pt>
    <dgm:pt modelId="{38D58EF6-2882-468F-BBD4-B4FFD7C28AD3}" type="parTrans" cxnId="{03EE1979-09F1-42C8-B3D9-22D579FE2C05}">
      <dgm:prSet/>
      <dgm:spPr/>
      <dgm:t>
        <a:bodyPr/>
        <a:lstStyle/>
        <a:p>
          <a:endParaRPr lang="en-US"/>
        </a:p>
      </dgm:t>
    </dgm:pt>
    <dgm:pt modelId="{203D1944-3C0B-469F-A4BA-3883EE70A384}" type="sibTrans" cxnId="{03EE1979-09F1-42C8-B3D9-22D579FE2C05}">
      <dgm:prSet/>
      <dgm:spPr/>
      <dgm:t>
        <a:bodyPr/>
        <a:lstStyle/>
        <a:p>
          <a:endParaRPr lang="en-US"/>
        </a:p>
      </dgm:t>
    </dgm:pt>
    <dgm:pt modelId="{A52333F5-FEE6-4DE6-B4FD-F2FAB797710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Work with students in a Math, Science, English, or Social Studies class</a:t>
          </a:r>
        </a:p>
      </dgm:t>
    </dgm:pt>
    <dgm:pt modelId="{8D830ED6-22E2-4516-A73E-FFCA4033CBAC}" type="parTrans" cxnId="{514A042B-03FB-4ADF-8653-77F9FC060BA9}">
      <dgm:prSet/>
      <dgm:spPr/>
      <dgm:t>
        <a:bodyPr/>
        <a:lstStyle/>
        <a:p>
          <a:endParaRPr lang="en-US"/>
        </a:p>
      </dgm:t>
    </dgm:pt>
    <dgm:pt modelId="{D520A77E-89A0-487C-B411-14CABA1CF826}" type="sibTrans" cxnId="{514A042B-03FB-4ADF-8653-77F9FC060BA9}">
      <dgm:prSet/>
      <dgm:spPr/>
      <dgm:t>
        <a:bodyPr/>
        <a:lstStyle/>
        <a:p>
          <a:endParaRPr lang="en-US"/>
        </a:p>
      </dgm:t>
    </dgm:pt>
    <dgm:pt modelId="{A9F16A5D-9EE6-4CD4-A316-C20BCDE424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Provide support to students in the classroom</a:t>
          </a:r>
        </a:p>
      </dgm:t>
    </dgm:pt>
    <dgm:pt modelId="{1A5F5039-1653-4EAB-8F89-427AF90FEB57}" type="parTrans" cxnId="{FAC3560A-484F-4BCC-A9F9-D36520A8EF4E}">
      <dgm:prSet/>
      <dgm:spPr/>
      <dgm:t>
        <a:bodyPr/>
        <a:lstStyle/>
        <a:p>
          <a:endParaRPr lang="en-US"/>
        </a:p>
      </dgm:t>
    </dgm:pt>
    <dgm:pt modelId="{FFC444D5-B65E-43B6-BCA5-B7081A9AB9A7}" type="sibTrans" cxnId="{FAC3560A-484F-4BCC-A9F9-D36520A8EF4E}">
      <dgm:prSet/>
      <dgm:spPr/>
      <dgm:t>
        <a:bodyPr/>
        <a:lstStyle/>
        <a:p>
          <a:endParaRPr lang="en-US"/>
        </a:p>
      </dgm:t>
    </dgm:pt>
    <dgm:pt modelId="{F7B19EC6-6FBE-40C9-9D88-B080CB84D88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Serve as a positive role model</a:t>
          </a:r>
        </a:p>
      </dgm:t>
    </dgm:pt>
    <dgm:pt modelId="{CF8170D0-DB54-4844-8D62-26B6040611ED}" type="parTrans" cxnId="{0DA717EE-2CCF-4272-AC3B-17ACD73BD2D1}">
      <dgm:prSet/>
      <dgm:spPr/>
      <dgm:t>
        <a:bodyPr/>
        <a:lstStyle/>
        <a:p>
          <a:endParaRPr lang="en-US"/>
        </a:p>
      </dgm:t>
    </dgm:pt>
    <dgm:pt modelId="{8EEBDF35-712E-4FCB-B3D6-CEC2D7678EC2}" type="sibTrans" cxnId="{0DA717EE-2CCF-4272-AC3B-17ACD73BD2D1}">
      <dgm:prSet/>
      <dgm:spPr/>
      <dgm:t>
        <a:bodyPr/>
        <a:lstStyle/>
        <a:p>
          <a:endParaRPr lang="en-US"/>
        </a:p>
      </dgm:t>
    </dgm:pt>
    <dgm:pt modelId="{6D961E73-1EE8-486A-9C2D-C6377B1D98C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Tutor students</a:t>
          </a:r>
        </a:p>
      </dgm:t>
    </dgm:pt>
    <dgm:pt modelId="{0DCD20D6-5B44-4F51-8F53-598837CCBBDB}" type="parTrans" cxnId="{03F64EC1-F7D1-45F4-BA1A-E05F18FEB437}">
      <dgm:prSet/>
      <dgm:spPr/>
      <dgm:t>
        <a:bodyPr/>
        <a:lstStyle/>
        <a:p>
          <a:endParaRPr lang="en-US"/>
        </a:p>
      </dgm:t>
    </dgm:pt>
    <dgm:pt modelId="{DF7BD592-63E5-4AC5-8577-A53AB6ECFDD5}" type="sibTrans" cxnId="{03F64EC1-F7D1-45F4-BA1A-E05F18FEB437}">
      <dgm:prSet/>
      <dgm:spPr/>
      <dgm:t>
        <a:bodyPr/>
        <a:lstStyle/>
        <a:p>
          <a:endParaRPr lang="en-US"/>
        </a:p>
      </dgm:t>
    </dgm:pt>
    <dgm:pt modelId="{34E59DE4-11BD-4493-8C41-263CB5F895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Provide encouragement </a:t>
          </a:r>
        </a:p>
      </dgm:t>
    </dgm:pt>
    <dgm:pt modelId="{8AC7EFF0-2982-4003-96EE-7B2337995CA1}" type="parTrans" cxnId="{4AC76545-57D9-431D-AA89-0356694CC93D}">
      <dgm:prSet/>
      <dgm:spPr/>
      <dgm:t>
        <a:bodyPr/>
        <a:lstStyle/>
        <a:p>
          <a:endParaRPr lang="en-US"/>
        </a:p>
      </dgm:t>
    </dgm:pt>
    <dgm:pt modelId="{43729650-0279-4C7B-9C32-C3B60DD5C9AA}" type="sibTrans" cxnId="{4AC76545-57D9-431D-AA89-0356694CC93D}">
      <dgm:prSet/>
      <dgm:spPr/>
      <dgm:t>
        <a:bodyPr/>
        <a:lstStyle/>
        <a:p>
          <a:endParaRPr lang="en-US"/>
        </a:p>
      </dgm:t>
    </dgm:pt>
    <dgm:pt modelId="{32341586-3B3C-493B-8B03-F1A81926EE1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Work with the classroom teacher to ensure student success</a:t>
          </a:r>
        </a:p>
      </dgm:t>
    </dgm:pt>
    <dgm:pt modelId="{415CFF7E-A656-47B6-B6C7-760F1B753189}" type="parTrans" cxnId="{D9BE75C0-EE2C-4F99-A2D2-A8C91708DBF1}">
      <dgm:prSet/>
      <dgm:spPr/>
      <dgm:t>
        <a:bodyPr/>
        <a:lstStyle/>
        <a:p>
          <a:endParaRPr lang="en-US"/>
        </a:p>
      </dgm:t>
    </dgm:pt>
    <dgm:pt modelId="{E6A7B657-0242-4B5F-81EF-B371112065B3}" type="sibTrans" cxnId="{D9BE75C0-EE2C-4F99-A2D2-A8C91708DBF1}">
      <dgm:prSet/>
      <dgm:spPr/>
      <dgm:t>
        <a:bodyPr/>
        <a:lstStyle/>
        <a:p>
          <a:endParaRPr lang="en-US"/>
        </a:p>
      </dgm:t>
    </dgm:pt>
    <dgm:pt modelId="{33D74E77-0DE2-4A81-BF81-8440DD7B7F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Can be turned in directly to Mrs. Ashley or the bin in the Office of School Counseling</a:t>
          </a:r>
        </a:p>
      </dgm:t>
    </dgm:pt>
    <dgm:pt modelId="{0C1295EF-82BA-42E7-A7CE-411A9D19D0B9}" type="parTrans" cxnId="{CBBFEBA7-113D-49C4-9D87-703106A70D9B}">
      <dgm:prSet/>
      <dgm:spPr/>
      <dgm:t>
        <a:bodyPr/>
        <a:lstStyle/>
        <a:p>
          <a:endParaRPr lang="en-US"/>
        </a:p>
      </dgm:t>
    </dgm:pt>
    <dgm:pt modelId="{3DDDCF03-882A-4457-8A43-29696DEB3F82}" type="sibTrans" cxnId="{CBBFEBA7-113D-49C4-9D87-703106A70D9B}">
      <dgm:prSet/>
      <dgm:spPr/>
      <dgm:t>
        <a:bodyPr/>
        <a:lstStyle/>
        <a:p>
          <a:endParaRPr lang="en-US"/>
        </a:p>
      </dgm:t>
    </dgm:pt>
    <dgm:pt modelId="{583EDA4F-92C8-4EB4-8043-31C0F8637BD5}" type="pres">
      <dgm:prSet presAssocID="{F2CA2A4F-305B-464E-A350-3E26105DF4FA}" presName="root" presStyleCnt="0">
        <dgm:presLayoutVars>
          <dgm:dir/>
          <dgm:resizeHandles val="exact"/>
        </dgm:presLayoutVars>
      </dgm:prSet>
      <dgm:spPr/>
    </dgm:pt>
    <dgm:pt modelId="{945111A2-4095-4455-B17A-019B8D7D199F}" type="pres">
      <dgm:prSet presAssocID="{E2EF6F49-3431-4D9F-B67B-03B973B794AC}" presName="compNode" presStyleCnt="0"/>
      <dgm:spPr/>
    </dgm:pt>
    <dgm:pt modelId="{6C0B37A2-EB4A-4BD7-865D-659FD7DA5D49}" type="pres">
      <dgm:prSet presAssocID="{E2EF6F49-3431-4D9F-B67B-03B973B794AC}" presName="bgRect" presStyleLbl="bgShp" presStyleIdx="0" presStyleCnt="4"/>
      <dgm:spPr/>
    </dgm:pt>
    <dgm:pt modelId="{673D2849-E364-4B16-A5E6-70F69E18B53F}" type="pres">
      <dgm:prSet presAssocID="{E2EF6F49-3431-4D9F-B67B-03B973B794A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5BABD026-1F3E-4535-8B03-A5377DCB5CE6}" type="pres">
      <dgm:prSet presAssocID="{E2EF6F49-3431-4D9F-B67B-03B973B794AC}" presName="spaceRect" presStyleCnt="0"/>
      <dgm:spPr/>
    </dgm:pt>
    <dgm:pt modelId="{821097EA-95AA-482B-B55D-3AE916832DFD}" type="pres">
      <dgm:prSet presAssocID="{E2EF6F49-3431-4D9F-B67B-03B973B794AC}" presName="parTx" presStyleLbl="revTx" presStyleIdx="0" presStyleCnt="6">
        <dgm:presLayoutVars>
          <dgm:chMax val="0"/>
          <dgm:chPref val="0"/>
        </dgm:presLayoutVars>
      </dgm:prSet>
      <dgm:spPr/>
    </dgm:pt>
    <dgm:pt modelId="{BA75574C-A13E-408C-96CD-6EAC73BFF428}" type="pres">
      <dgm:prSet presAssocID="{E2EF6F49-3431-4D9F-B67B-03B973B794AC}" presName="desTx" presStyleLbl="revTx" presStyleIdx="1" presStyleCnt="6">
        <dgm:presLayoutVars/>
      </dgm:prSet>
      <dgm:spPr/>
    </dgm:pt>
    <dgm:pt modelId="{5354999A-5A5F-475B-A2C5-BCDC35A6F753}" type="pres">
      <dgm:prSet presAssocID="{838A9FBD-A46E-4041-AAFA-02EA7342EB52}" presName="sibTrans" presStyleCnt="0"/>
      <dgm:spPr/>
    </dgm:pt>
    <dgm:pt modelId="{1F24AD05-54B0-4481-9B18-AE1B5D19DE0F}" type="pres">
      <dgm:prSet presAssocID="{A52333F5-FEE6-4DE6-B4FD-F2FAB7977108}" presName="compNode" presStyleCnt="0"/>
      <dgm:spPr/>
    </dgm:pt>
    <dgm:pt modelId="{92EEA706-CDCA-4B4B-BF40-A4BF55F94B3F}" type="pres">
      <dgm:prSet presAssocID="{A52333F5-FEE6-4DE6-B4FD-F2FAB7977108}" presName="bgRect" presStyleLbl="bgShp" presStyleIdx="1" presStyleCnt="4"/>
      <dgm:spPr/>
    </dgm:pt>
    <dgm:pt modelId="{FEB79048-3633-40F2-B49C-ECE7F8A23A62}" type="pres">
      <dgm:prSet presAssocID="{A52333F5-FEE6-4DE6-B4FD-F2FAB797710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culator"/>
        </a:ext>
      </dgm:extLst>
    </dgm:pt>
    <dgm:pt modelId="{1CCBBB65-0500-4AC6-B7FC-65A757070490}" type="pres">
      <dgm:prSet presAssocID="{A52333F5-FEE6-4DE6-B4FD-F2FAB7977108}" presName="spaceRect" presStyleCnt="0"/>
      <dgm:spPr/>
    </dgm:pt>
    <dgm:pt modelId="{5ABB8C9B-86B3-4A48-91CE-791674B386FF}" type="pres">
      <dgm:prSet presAssocID="{A52333F5-FEE6-4DE6-B4FD-F2FAB7977108}" presName="parTx" presStyleLbl="revTx" presStyleIdx="2" presStyleCnt="6">
        <dgm:presLayoutVars>
          <dgm:chMax val="0"/>
          <dgm:chPref val="0"/>
        </dgm:presLayoutVars>
      </dgm:prSet>
      <dgm:spPr/>
    </dgm:pt>
    <dgm:pt modelId="{6C298827-6EE5-4467-98E6-1F39EBC1E727}" type="pres">
      <dgm:prSet presAssocID="{D520A77E-89A0-487C-B411-14CABA1CF826}" presName="sibTrans" presStyleCnt="0"/>
      <dgm:spPr/>
    </dgm:pt>
    <dgm:pt modelId="{8F186623-1C82-4DC4-BB48-08B476071FAC}" type="pres">
      <dgm:prSet presAssocID="{A9F16A5D-9EE6-4CD4-A316-C20BCDE424FD}" presName="compNode" presStyleCnt="0"/>
      <dgm:spPr/>
    </dgm:pt>
    <dgm:pt modelId="{04203883-E824-43FB-A1C9-55BB5B76D6A0}" type="pres">
      <dgm:prSet presAssocID="{A9F16A5D-9EE6-4CD4-A316-C20BCDE424FD}" presName="bgRect" presStyleLbl="bgShp" presStyleIdx="2" presStyleCnt="4"/>
      <dgm:spPr/>
    </dgm:pt>
    <dgm:pt modelId="{2A0826A8-E902-4E42-ABB1-A214368E036D}" type="pres">
      <dgm:prSet presAssocID="{A9F16A5D-9EE6-4CD4-A316-C20BCDE424F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2C0DA71C-45CC-4D33-8061-F3E3789E09F4}" type="pres">
      <dgm:prSet presAssocID="{A9F16A5D-9EE6-4CD4-A316-C20BCDE424FD}" presName="spaceRect" presStyleCnt="0"/>
      <dgm:spPr/>
    </dgm:pt>
    <dgm:pt modelId="{B0CADED4-2592-431E-8DF2-2132B699D039}" type="pres">
      <dgm:prSet presAssocID="{A9F16A5D-9EE6-4CD4-A316-C20BCDE424FD}" presName="parTx" presStyleLbl="revTx" presStyleIdx="3" presStyleCnt="6">
        <dgm:presLayoutVars>
          <dgm:chMax val="0"/>
          <dgm:chPref val="0"/>
        </dgm:presLayoutVars>
      </dgm:prSet>
      <dgm:spPr/>
    </dgm:pt>
    <dgm:pt modelId="{3BAD4CC8-DD14-42FE-A998-F35CD174B215}" type="pres">
      <dgm:prSet presAssocID="{A9F16A5D-9EE6-4CD4-A316-C20BCDE424FD}" presName="desTx" presStyleLbl="revTx" presStyleIdx="4" presStyleCnt="6">
        <dgm:presLayoutVars/>
      </dgm:prSet>
      <dgm:spPr/>
    </dgm:pt>
    <dgm:pt modelId="{ED9A34CF-AE00-4473-A117-98457A47B697}" type="pres">
      <dgm:prSet presAssocID="{FFC444D5-B65E-43B6-BCA5-B7081A9AB9A7}" presName="sibTrans" presStyleCnt="0"/>
      <dgm:spPr/>
    </dgm:pt>
    <dgm:pt modelId="{714693A8-A580-47A3-AA6D-D951C1E7F517}" type="pres">
      <dgm:prSet presAssocID="{32341586-3B3C-493B-8B03-F1A81926EE1C}" presName="compNode" presStyleCnt="0"/>
      <dgm:spPr/>
    </dgm:pt>
    <dgm:pt modelId="{C492FB26-4E85-4B9A-856A-C4B85662704D}" type="pres">
      <dgm:prSet presAssocID="{32341586-3B3C-493B-8B03-F1A81926EE1C}" presName="bgRect" presStyleLbl="bgShp" presStyleIdx="3" presStyleCnt="4"/>
      <dgm:spPr/>
    </dgm:pt>
    <dgm:pt modelId="{80C28D6C-71B1-4EDB-A6FB-1D0B3EF98604}" type="pres">
      <dgm:prSet presAssocID="{32341586-3B3C-493B-8B03-F1A81926EE1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D77F5714-3455-4CDD-BBAA-996635A76426}" type="pres">
      <dgm:prSet presAssocID="{32341586-3B3C-493B-8B03-F1A81926EE1C}" presName="spaceRect" presStyleCnt="0"/>
      <dgm:spPr/>
    </dgm:pt>
    <dgm:pt modelId="{5B72A75D-C1D6-4756-B0E3-29CB1DA54E5C}" type="pres">
      <dgm:prSet presAssocID="{32341586-3B3C-493B-8B03-F1A81926EE1C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FAC3560A-484F-4BCC-A9F9-D36520A8EF4E}" srcId="{F2CA2A4F-305B-464E-A350-3E26105DF4FA}" destId="{A9F16A5D-9EE6-4CD4-A316-C20BCDE424FD}" srcOrd="2" destOrd="0" parTransId="{1A5F5039-1653-4EAB-8F89-427AF90FEB57}" sibTransId="{FFC444D5-B65E-43B6-BCA5-B7081A9AB9A7}"/>
    <dgm:cxn modelId="{5542451C-5360-4E12-9BE0-33D9D88CA63D}" type="presOf" srcId="{6D961E73-1EE8-486A-9C2D-C6377B1D98C9}" destId="{3BAD4CC8-DD14-42FE-A998-F35CD174B215}" srcOrd="0" destOrd="1" presId="urn:microsoft.com/office/officeart/2018/2/layout/IconVerticalSolidList"/>
    <dgm:cxn modelId="{7056C51D-F761-42D7-B8F6-AF9A497E866F}" type="presOf" srcId="{F7B19EC6-6FBE-40C9-9D88-B080CB84D889}" destId="{3BAD4CC8-DD14-42FE-A998-F35CD174B215}" srcOrd="0" destOrd="0" presId="urn:microsoft.com/office/officeart/2018/2/layout/IconVerticalSolidList"/>
    <dgm:cxn modelId="{E23CB31F-FAE0-497D-9CA7-31D4C5CC024A}" type="presOf" srcId="{F2CA2A4F-305B-464E-A350-3E26105DF4FA}" destId="{583EDA4F-92C8-4EB4-8043-31C0F8637BD5}" srcOrd="0" destOrd="0" presId="urn:microsoft.com/office/officeart/2018/2/layout/IconVerticalSolidList"/>
    <dgm:cxn modelId="{F56DE728-45F3-4451-8CF6-29410DFD43A6}" type="presOf" srcId="{A9F16A5D-9EE6-4CD4-A316-C20BCDE424FD}" destId="{B0CADED4-2592-431E-8DF2-2132B699D039}" srcOrd="0" destOrd="0" presId="urn:microsoft.com/office/officeart/2018/2/layout/IconVerticalSolidList"/>
    <dgm:cxn modelId="{514A042B-03FB-4ADF-8653-77F9FC060BA9}" srcId="{F2CA2A4F-305B-464E-A350-3E26105DF4FA}" destId="{A52333F5-FEE6-4DE6-B4FD-F2FAB7977108}" srcOrd="1" destOrd="0" parTransId="{8D830ED6-22E2-4516-A73E-FFCA4033CBAC}" sibTransId="{D520A77E-89A0-487C-B411-14CABA1CF826}"/>
    <dgm:cxn modelId="{7135785C-DB39-4FB6-B37C-0C3EF53E9C0F}" srcId="{F2CA2A4F-305B-464E-A350-3E26105DF4FA}" destId="{E2EF6F49-3431-4D9F-B67B-03B973B794AC}" srcOrd="0" destOrd="0" parTransId="{FA2E4DBB-9614-4F11-B16B-3CBFA8AE769D}" sibTransId="{838A9FBD-A46E-4041-AAFA-02EA7342EB52}"/>
    <dgm:cxn modelId="{4AC76545-57D9-431D-AA89-0356694CC93D}" srcId="{A9F16A5D-9EE6-4CD4-A316-C20BCDE424FD}" destId="{34E59DE4-11BD-4493-8C41-263CB5F8951B}" srcOrd="2" destOrd="0" parTransId="{8AC7EFF0-2982-4003-96EE-7B2337995CA1}" sibTransId="{43729650-0279-4C7B-9C32-C3B60DD5C9AA}"/>
    <dgm:cxn modelId="{1CFCC874-E37D-4CCD-B083-9502A6ACA5AF}" type="presOf" srcId="{33D74E77-0DE2-4A81-BF81-8440DD7B7FEE}" destId="{BA75574C-A13E-408C-96CD-6EAC73BFF428}" srcOrd="0" destOrd="1" presId="urn:microsoft.com/office/officeart/2018/2/layout/IconVerticalSolidList"/>
    <dgm:cxn modelId="{03EE1979-09F1-42C8-B3D9-22D579FE2C05}" srcId="{E2EF6F49-3431-4D9F-B67B-03B973B794AC}" destId="{A122619E-189C-4504-9AC0-B2BE94E98675}" srcOrd="0" destOrd="0" parTransId="{38D58EF6-2882-468F-BBD4-B4FFD7C28AD3}" sibTransId="{203D1944-3C0B-469F-A4BA-3883EE70A384}"/>
    <dgm:cxn modelId="{CBBFEBA7-113D-49C4-9D87-703106A70D9B}" srcId="{E2EF6F49-3431-4D9F-B67B-03B973B794AC}" destId="{33D74E77-0DE2-4A81-BF81-8440DD7B7FEE}" srcOrd="1" destOrd="0" parTransId="{0C1295EF-82BA-42E7-A7CE-411A9D19D0B9}" sibTransId="{3DDDCF03-882A-4457-8A43-29696DEB3F82}"/>
    <dgm:cxn modelId="{50A98DAE-83F1-4D8C-B947-8BE4B7F3BDD2}" type="presOf" srcId="{34E59DE4-11BD-4493-8C41-263CB5F8951B}" destId="{3BAD4CC8-DD14-42FE-A998-F35CD174B215}" srcOrd="0" destOrd="2" presId="urn:microsoft.com/office/officeart/2018/2/layout/IconVerticalSolidList"/>
    <dgm:cxn modelId="{D5601BB7-360B-4847-B36B-5C9405A13AF5}" type="presOf" srcId="{32341586-3B3C-493B-8B03-F1A81926EE1C}" destId="{5B72A75D-C1D6-4756-B0E3-29CB1DA54E5C}" srcOrd="0" destOrd="0" presId="urn:microsoft.com/office/officeart/2018/2/layout/IconVerticalSolidList"/>
    <dgm:cxn modelId="{D9BE75C0-EE2C-4F99-A2D2-A8C91708DBF1}" srcId="{F2CA2A4F-305B-464E-A350-3E26105DF4FA}" destId="{32341586-3B3C-493B-8B03-F1A81926EE1C}" srcOrd="3" destOrd="0" parTransId="{415CFF7E-A656-47B6-B6C7-760F1B753189}" sibTransId="{E6A7B657-0242-4B5F-81EF-B371112065B3}"/>
    <dgm:cxn modelId="{03F64EC1-F7D1-45F4-BA1A-E05F18FEB437}" srcId="{A9F16A5D-9EE6-4CD4-A316-C20BCDE424FD}" destId="{6D961E73-1EE8-486A-9C2D-C6377B1D98C9}" srcOrd="1" destOrd="0" parTransId="{0DCD20D6-5B44-4F51-8F53-598837CCBBDB}" sibTransId="{DF7BD592-63E5-4AC5-8577-A53AB6ECFDD5}"/>
    <dgm:cxn modelId="{D165A8DF-CD52-41CC-8798-C635E503EF1A}" type="presOf" srcId="{A52333F5-FEE6-4DE6-B4FD-F2FAB7977108}" destId="{5ABB8C9B-86B3-4A48-91CE-791674B386FF}" srcOrd="0" destOrd="0" presId="urn:microsoft.com/office/officeart/2018/2/layout/IconVerticalSolidList"/>
    <dgm:cxn modelId="{2450EAE7-66EC-444F-8EA4-834FDE033B02}" type="presOf" srcId="{A122619E-189C-4504-9AC0-B2BE94E98675}" destId="{BA75574C-A13E-408C-96CD-6EAC73BFF428}" srcOrd="0" destOrd="0" presId="urn:microsoft.com/office/officeart/2018/2/layout/IconVerticalSolidList"/>
    <dgm:cxn modelId="{0DA717EE-2CCF-4272-AC3B-17ACD73BD2D1}" srcId="{A9F16A5D-9EE6-4CD4-A316-C20BCDE424FD}" destId="{F7B19EC6-6FBE-40C9-9D88-B080CB84D889}" srcOrd="0" destOrd="0" parTransId="{CF8170D0-DB54-4844-8D62-26B6040611ED}" sibTransId="{8EEBDF35-712E-4FCB-B3D6-CEC2D7678EC2}"/>
    <dgm:cxn modelId="{15F1D8F5-7BB6-4DBA-A4B8-BBD839B1060A}" type="presOf" srcId="{E2EF6F49-3431-4D9F-B67B-03B973B794AC}" destId="{821097EA-95AA-482B-B55D-3AE916832DFD}" srcOrd="0" destOrd="0" presId="urn:microsoft.com/office/officeart/2018/2/layout/IconVerticalSolidList"/>
    <dgm:cxn modelId="{0A024CA6-4398-421D-84C6-F3F92EFE6D4C}" type="presParOf" srcId="{583EDA4F-92C8-4EB4-8043-31C0F8637BD5}" destId="{945111A2-4095-4455-B17A-019B8D7D199F}" srcOrd="0" destOrd="0" presId="urn:microsoft.com/office/officeart/2018/2/layout/IconVerticalSolidList"/>
    <dgm:cxn modelId="{475751EB-ADB9-454E-B696-7F60D96A686C}" type="presParOf" srcId="{945111A2-4095-4455-B17A-019B8D7D199F}" destId="{6C0B37A2-EB4A-4BD7-865D-659FD7DA5D49}" srcOrd="0" destOrd="0" presId="urn:microsoft.com/office/officeart/2018/2/layout/IconVerticalSolidList"/>
    <dgm:cxn modelId="{FD2D7688-0534-4C9C-8F42-EBF597E26152}" type="presParOf" srcId="{945111A2-4095-4455-B17A-019B8D7D199F}" destId="{673D2849-E364-4B16-A5E6-70F69E18B53F}" srcOrd="1" destOrd="0" presId="urn:microsoft.com/office/officeart/2018/2/layout/IconVerticalSolidList"/>
    <dgm:cxn modelId="{B2738A64-7AF3-4A97-BA69-7E3B666521D4}" type="presParOf" srcId="{945111A2-4095-4455-B17A-019B8D7D199F}" destId="{5BABD026-1F3E-4535-8B03-A5377DCB5CE6}" srcOrd="2" destOrd="0" presId="urn:microsoft.com/office/officeart/2018/2/layout/IconVerticalSolidList"/>
    <dgm:cxn modelId="{BE6F4C41-46F1-47DF-9504-9CABD7783DA0}" type="presParOf" srcId="{945111A2-4095-4455-B17A-019B8D7D199F}" destId="{821097EA-95AA-482B-B55D-3AE916832DFD}" srcOrd="3" destOrd="0" presId="urn:microsoft.com/office/officeart/2018/2/layout/IconVerticalSolidList"/>
    <dgm:cxn modelId="{A5D93866-CE83-4A91-96E1-D63508D9180B}" type="presParOf" srcId="{945111A2-4095-4455-B17A-019B8D7D199F}" destId="{BA75574C-A13E-408C-96CD-6EAC73BFF428}" srcOrd="4" destOrd="0" presId="urn:microsoft.com/office/officeart/2018/2/layout/IconVerticalSolidList"/>
    <dgm:cxn modelId="{B1FB210D-7044-4AEB-8BE3-6CB818CEBC52}" type="presParOf" srcId="{583EDA4F-92C8-4EB4-8043-31C0F8637BD5}" destId="{5354999A-5A5F-475B-A2C5-BCDC35A6F753}" srcOrd="1" destOrd="0" presId="urn:microsoft.com/office/officeart/2018/2/layout/IconVerticalSolidList"/>
    <dgm:cxn modelId="{CED5446F-7608-4189-A162-AB2B8F3DEAC8}" type="presParOf" srcId="{583EDA4F-92C8-4EB4-8043-31C0F8637BD5}" destId="{1F24AD05-54B0-4481-9B18-AE1B5D19DE0F}" srcOrd="2" destOrd="0" presId="urn:microsoft.com/office/officeart/2018/2/layout/IconVerticalSolidList"/>
    <dgm:cxn modelId="{D046DAF0-69E7-4EE0-83D4-D692C4EDB5B8}" type="presParOf" srcId="{1F24AD05-54B0-4481-9B18-AE1B5D19DE0F}" destId="{92EEA706-CDCA-4B4B-BF40-A4BF55F94B3F}" srcOrd="0" destOrd="0" presId="urn:microsoft.com/office/officeart/2018/2/layout/IconVerticalSolidList"/>
    <dgm:cxn modelId="{ACEE50A3-CC48-4007-8D82-BD691347CB4B}" type="presParOf" srcId="{1F24AD05-54B0-4481-9B18-AE1B5D19DE0F}" destId="{FEB79048-3633-40F2-B49C-ECE7F8A23A62}" srcOrd="1" destOrd="0" presId="urn:microsoft.com/office/officeart/2018/2/layout/IconVerticalSolidList"/>
    <dgm:cxn modelId="{98C92350-C6BE-47FC-9D57-EE3253BC5446}" type="presParOf" srcId="{1F24AD05-54B0-4481-9B18-AE1B5D19DE0F}" destId="{1CCBBB65-0500-4AC6-B7FC-65A757070490}" srcOrd="2" destOrd="0" presId="urn:microsoft.com/office/officeart/2018/2/layout/IconVerticalSolidList"/>
    <dgm:cxn modelId="{D807AD79-C919-4BE5-9352-8B2A2DCAF451}" type="presParOf" srcId="{1F24AD05-54B0-4481-9B18-AE1B5D19DE0F}" destId="{5ABB8C9B-86B3-4A48-91CE-791674B386FF}" srcOrd="3" destOrd="0" presId="urn:microsoft.com/office/officeart/2018/2/layout/IconVerticalSolidList"/>
    <dgm:cxn modelId="{EDBECBF6-C96F-42FA-8729-719F877684C5}" type="presParOf" srcId="{583EDA4F-92C8-4EB4-8043-31C0F8637BD5}" destId="{6C298827-6EE5-4467-98E6-1F39EBC1E727}" srcOrd="3" destOrd="0" presId="urn:microsoft.com/office/officeart/2018/2/layout/IconVerticalSolidList"/>
    <dgm:cxn modelId="{97912D02-B25A-438B-B29F-117337D924D6}" type="presParOf" srcId="{583EDA4F-92C8-4EB4-8043-31C0F8637BD5}" destId="{8F186623-1C82-4DC4-BB48-08B476071FAC}" srcOrd="4" destOrd="0" presId="urn:microsoft.com/office/officeart/2018/2/layout/IconVerticalSolidList"/>
    <dgm:cxn modelId="{0C42748B-599A-4C42-987B-B7E5E711DE09}" type="presParOf" srcId="{8F186623-1C82-4DC4-BB48-08B476071FAC}" destId="{04203883-E824-43FB-A1C9-55BB5B76D6A0}" srcOrd="0" destOrd="0" presId="urn:microsoft.com/office/officeart/2018/2/layout/IconVerticalSolidList"/>
    <dgm:cxn modelId="{93AE7DFD-23B1-4895-9C09-4B5E030C57D8}" type="presParOf" srcId="{8F186623-1C82-4DC4-BB48-08B476071FAC}" destId="{2A0826A8-E902-4E42-ABB1-A214368E036D}" srcOrd="1" destOrd="0" presId="urn:microsoft.com/office/officeart/2018/2/layout/IconVerticalSolidList"/>
    <dgm:cxn modelId="{637D34F0-3785-44A8-9023-04622DB7F00A}" type="presParOf" srcId="{8F186623-1C82-4DC4-BB48-08B476071FAC}" destId="{2C0DA71C-45CC-4D33-8061-F3E3789E09F4}" srcOrd="2" destOrd="0" presId="urn:microsoft.com/office/officeart/2018/2/layout/IconVerticalSolidList"/>
    <dgm:cxn modelId="{E0B33CF8-D177-421C-943D-3C296E85A49E}" type="presParOf" srcId="{8F186623-1C82-4DC4-BB48-08B476071FAC}" destId="{B0CADED4-2592-431E-8DF2-2132B699D039}" srcOrd="3" destOrd="0" presId="urn:microsoft.com/office/officeart/2018/2/layout/IconVerticalSolidList"/>
    <dgm:cxn modelId="{CAEAE9FF-85AF-420B-B238-E846CEF8F374}" type="presParOf" srcId="{8F186623-1C82-4DC4-BB48-08B476071FAC}" destId="{3BAD4CC8-DD14-42FE-A998-F35CD174B215}" srcOrd="4" destOrd="0" presId="urn:microsoft.com/office/officeart/2018/2/layout/IconVerticalSolidList"/>
    <dgm:cxn modelId="{835C1B37-C65A-4E93-BBCA-484656F79007}" type="presParOf" srcId="{583EDA4F-92C8-4EB4-8043-31C0F8637BD5}" destId="{ED9A34CF-AE00-4473-A117-98457A47B697}" srcOrd="5" destOrd="0" presId="urn:microsoft.com/office/officeart/2018/2/layout/IconVerticalSolidList"/>
    <dgm:cxn modelId="{7A22FC76-23F1-4252-9963-F5A5C02AC130}" type="presParOf" srcId="{583EDA4F-92C8-4EB4-8043-31C0F8637BD5}" destId="{714693A8-A580-47A3-AA6D-D951C1E7F517}" srcOrd="6" destOrd="0" presId="urn:microsoft.com/office/officeart/2018/2/layout/IconVerticalSolidList"/>
    <dgm:cxn modelId="{8051B5F0-108E-42C2-905A-6F5AF57E6EED}" type="presParOf" srcId="{714693A8-A580-47A3-AA6D-D951C1E7F517}" destId="{C492FB26-4E85-4B9A-856A-C4B85662704D}" srcOrd="0" destOrd="0" presId="urn:microsoft.com/office/officeart/2018/2/layout/IconVerticalSolidList"/>
    <dgm:cxn modelId="{CCE5A730-62AC-4F34-8035-9ABD1B5FDC8E}" type="presParOf" srcId="{714693A8-A580-47A3-AA6D-D951C1E7F517}" destId="{80C28D6C-71B1-4EDB-A6FB-1D0B3EF98604}" srcOrd="1" destOrd="0" presId="urn:microsoft.com/office/officeart/2018/2/layout/IconVerticalSolidList"/>
    <dgm:cxn modelId="{AADC92B3-9510-4AB9-BF75-9047D977ED41}" type="presParOf" srcId="{714693A8-A580-47A3-AA6D-D951C1E7F517}" destId="{D77F5714-3455-4CDD-BBAA-996635A76426}" srcOrd="2" destOrd="0" presId="urn:microsoft.com/office/officeart/2018/2/layout/IconVerticalSolidList"/>
    <dgm:cxn modelId="{1502E029-2F46-4889-8832-C71FE65FB01E}" type="presParOf" srcId="{714693A8-A580-47A3-AA6D-D951C1E7F517}" destId="{5B72A75D-C1D6-4756-B0E3-29CB1DA54E5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0B37A2-EB4A-4BD7-865D-659FD7DA5D49}">
      <dsp:nvSpPr>
        <dsp:cNvPr id="0" name=""/>
        <dsp:cNvSpPr/>
      </dsp:nvSpPr>
      <dsp:spPr>
        <a:xfrm>
          <a:off x="0" y="5182"/>
          <a:ext cx="6624561" cy="12061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3D2849-E364-4B16-A5E6-70F69E18B53F}">
      <dsp:nvSpPr>
        <dsp:cNvPr id="0" name=""/>
        <dsp:cNvSpPr/>
      </dsp:nvSpPr>
      <dsp:spPr>
        <a:xfrm>
          <a:off x="364848" y="276556"/>
          <a:ext cx="663360" cy="6633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1097EA-95AA-482B-B55D-3AE916832DFD}">
      <dsp:nvSpPr>
        <dsp:cNvPr id="0" name=""/>
        <dsp:cNvSpPr/>
      </dsp:nvSpPr>
      <dsp:spPr>
        <a:xfrm>
          <a:off x="1393056" y="5182"/>
          <a:ext cx="2981052" cy="1206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647" tIns="127647" rIns="127647" bIns="12764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Application due February 27</a:t>
          </a:r>
          <a:r>
            <a:rPr lang="en-US" sz="2000" kern="1200" baseline="30000" dirty="0"/>
            <a:t>th</a:t>
          </a:r>
          <a:endParaRPr lang="en-US" sz="2000" kern="1200" dirty="0"/>
        </a:p>
      </dsp:txBody>
      <dsp:txXfrm>
        <a:off x="1393056" y="5182"/>
        <a:ext cx="2981052" cy="1206109"/>
      </dsp:txXfrm>
    </dsp:sp>
    <dsp:sp modelId="{BA75574C-A13E-408C-96CD-6EAC73BFF428}">
      <dsp:nvSpPr>
        <dsp:cNvPr id="0" name=""/>
        <dsp:cNvSpPr/>
      </dsp:nvSpPr>
      <dsp:spPr>
        <a:xfrm>
          <a:off x="4374109" y="5182"/>
          <a:ext cx="2249091" cy="1206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647" tIns="127647" rIns="127647" bIns="127647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Blank applications are in the Office of School Counseling (and emailed to you)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Can be turned in directly to Mrs. Ashley or the bin in the Office of School Counseling</a:t>
          </a:r>
        </a:p>
      </dsp:txBody>
      <dsp:txXfrm>
        <a:off x="4374109" y="5182"/>
        <a:ext cx="2249091" cy="1206109"/>
      </dsp:txXfrm>
    </dsp:sp>
    <dsp:sp modelId="{92EEA706-CDCA-4B4B-BF40-A4BF55F94B3F}">
      <dsp:nvSpPr>
        <dsp:cNvPr id="0" name=""/>
        <dsp:cNvSpPr/>
      </dsp:nvSpPr>
      <dsp:spPr>
        <a:xfrm>
          <a:off x="0" y="1512818"/>
          <a:ext cx="6624561" cy="120610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B79048-3633-40F2-B49C-ECE7F8A23A62}">
      <dsp:nvSpPr>
        <dsp:cNvPr id="0" name=""/>
        <dsp:cNvSpPr/>
      </dsp:nvSpPr>
      <dsp:spPr>
        <a:xfrm>
          <a:off x="364848" y="1784193"/>
          <a:ext cx="663360" cy="6633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B8C9B-86B3-4A48-91CE-791674B386FF}">
      <dsp:nvSpPr>
        <dsp:cNvPr id="0" name=""/>
        <dsp:cNvSpPr/>
      </dsp:nvSpPr>
      <dsp:spPr>
        <a:xfrm>
          <a:off x="1393056" y="1512818"/>
          <a:ext cx="5230143" cy="1206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647" tIns="127647" rIns="127647" bIns="12764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Work with students in a Math, Science, English, or Social Studies class</a:t>
          </a:r>
        </a:p>
      </dsp:txBody>
      <dsp:txXfrm>
        <a:off x="1393056" y="1512818"/>
        <a:ext cx="5230143" cy="1206109"/>
      </dsp:txXfrm>
    </dsp:sp>
    <dsp:sp modelId="{04203883-E824-43FB-A1C9-55BB5B76D6A0}">
      <dsp:nvSpPr>
        <dsp:cNvPr id="0" name=""/>
        <dsp:cNvSpPr/>
      </dsp:nvSpPr>
      <dsp:spPr>
        <a:xfrm>
          <a:off x="0" y="3020455"/>
          <a:ext cx="6624561" cy="12061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826A8-E902-4E42-ABB1-A214368E036D}">
      <dsp:nvSpPr>
        <dsp:cNvPr id="0" name=""/>
        <dsp:cNvSpPr/>
      </dsp:nvSpPr>
      <dsp:spPr>
        <a:xfrm>
          <a:off x="364848" y="3291830"/>
          <a:ext cx="663360" cy="6633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CADED4-2592-431E-8DF2-2132B699D039}">
      <dsp:nvSpPr>
        <dsp:cNvPr id="0" name=""/>
        <dsp:cNvSpPr/>
      </dsp:nvSpPr>
      <dsp:spPr>
        <a:xfrm>
          <a:off x="1393056" y="3020455"/>
          <a:ext cx="2981052" cy="1206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647" tIns="127647" rIns="127647" bIns="12764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Provide support to students in the classroom</a:t>
          </a:r>
        </a:p>
      </dsp:txBody>
      <dsp:txXfrm>
        <a:off x="1393056" y="3020455"/>
        <a:ext cx="2981052" cy="1206109"/>
      </dsp:txXfrm>
    </dsp:sp>
    <dsp:sp modelId="{3BAD4CC8-DD14-42FE-A998-F35CD174B215}">
      <dsp:nvSpPr>
        <dsp:cNvPr id="0" name=""/>
        <dsp:cNvSpPr/>
      </dsp:nvSpPr>
      <dsp:spPr>
        <a:xfrm>
          <a:off x="4374109" y="3020455"/>
          <a:ext cx="2249091" cy="1206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647" tIns="127647" rIns="127647" bIns="127647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Serve as a positive role model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Tutor students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Provide encouragement </a:t>
          </a:r>
        </a:p>
      </dsp:txBody>
      <dsp:txXfrm>
        <a:off x="4374109" y="3020455"/>
        <a:ext cx="2249091" cy="1206109"/>
      </dsp:txXfrm>
    </dsp:sp>
    <dsp:sp modelId="{C492FB26-4E85-4B9A-856A-C4B85662704D}">
      <dsp:nvSpPr>
        <dsp:cNvPr id="0" name=""/>
        <dsp:cNvSpPr/>
      </dsp:nvSpPr>
      <dsp:spPr>
        <a:xfrm>
          <a:off x="0" y="4528092"/>
          <a:ext cx="6624561" cy="12061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C28D6C-71B1-4EDB-A6FB-1D0B3EF98604}">
      <dsp:nvSpPr>
        <dsp:cNvPr id="0" name=""/>
        <dsp:cNvSpPr/>
      </dsp:nvSpPr>
      <dsp:spPr>
        <a:xfrm>
          <a:off x="364848" y="4799467"/>
          <a:ext cx="663360" cy="6633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2A75D-C1D6-4756-B0E3-29CB1DA54E5C}">
      <dsp:nvSpPr>
        <dsp:cNvPr id="0" name=""/>
        <dsp:cNvSpPr/>
      </dsp:nvSpPr>
      <dsp:spPr>
        <a:xfrm>
          <a:off x="1393056" y="4528092"/>
          <a:ext cx="5230143" cy="1206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647" tIns="127647" rIns="127647" bIns="12764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Work with the classroom teacher to ensure student success</a:t>
          </a:r>
        </a:p>
      </dsp:txBody>
      <dsp:txXfrm>
        <a:off x="1393056" y="4528092"/>
        <a:ext cx="5230143" cy="12061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227" cy="467363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3935" y="0"/>
            <a:ext cx="3041227" cy="467363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E4C42693-DA34-4937-BE4F-D04FC2ECF7D7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738"/>
            <a:ext cx="3041227" cy="467363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3935" y="8841738"/>
            <a:ext cx="3041227" cy="467363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A48D1674-9610-4726-A8EC-3536C20C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39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592" cy="465455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4535" y="0"/>
            <a:ext cx="3040592" cy="465455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51D05E0D-34BD-4E23-B746-EC55628DBE29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823"/>
            <a:ext cx="5613400" cy="4189095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0592" cy="465455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4535" y="8842030"/>
            <a:ext cx="3040592" cy="465455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7CCBD9E6-6B4C-4C1D-B5BC-02EF24CF8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26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BD9E6-6B4C-4C1D-B5BC-02EF24CF850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49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/>
              <a:cs typeface="ＭＳ Ｐゴシック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1pPr>
            <a:lvl2pPr marL="757899" indent="-2914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2pPr>
            <a:lvl3pPr marL="1165998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3pPr>
            <a:lvl4pPr marL="1632398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4pPr>
            <a:lvl5pPr marL="2098797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5pPr>
            <a:lvl6pPr marL="2565196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6pPr>
            <a:lvl7pPr marL="3031595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7pPr>
            <a:lvl8pPr marL="3497995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8pPr>
            <a:lvl9pPr marL="3964394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B7F8F58E-E5AE-4CAF-899F-145B54FBA7EA}" type="slidenum">
              <a:rPr lang="en-US" sz="1200">
                <a:solidFill>
                  <a:schemeClr val="tx1"/>
                </a:solidFill>
              </a:rPr>
              <a:pPr eaLnBrk="1" hangingPunct="1"/>
              <a:t>13</a:t>
            </a:fld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28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/>
              <a:cs typeface="ＭＳ Ｐゴシック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1pPr>
            <a:lvl2pPr marL="757899" indent="-2914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2pPr>
            <a:lvl3pPr marL="1165998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3pPr>
            <a:lvl4pPr marL="1632398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4pPr>
            <a:lvl5pPr marL="2098797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5pPr>
            <a:lvl6pPr marL="2565196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6pPr>
            <a:lvl7pPr marL="3031595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7pPr>
            <a:lvl8pPr marL="3497995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8pPr>
            <a:lvl9pPr marL="3964394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CC069566-A24B-478E-B847-749B79C38DDD}" type="slidenum">
              <a:rPr lang="en-US" sz="1200">
                <a:solidFill>
                  <a:schemeClr val="tx1"/>
                </a:solidFill>
              </a:rPr>
              <a:pPr eaLnBrk="1" hangingPunct="1"/>
              <a:t>15</a:t>
            </a:fld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250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/>
              <a:cs typeface="ＭＳ Ｐゴシック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1pPr>
            <a:lvl2pPr marL="757899" indent="-2914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2pPr>
            <a:lvl3pPr marL="1165998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3pPr>
            <a:lvl4pPr marL="1632398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4pPr>
            <a:lvl5pPr marL="2098797" indent="-233199" eaLnBrk="0" hangingPunct="0"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5pPr>
            <a:lvl6pPr marL="2565196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6pPr>
            <a:lvl7pPr marL="3031595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7pPr>
            <a:lvl8pPr marL="3497995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8pPr>
            <a:lvl9pPr marL="3964394" indent="-233199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F59272B8-E8E4-4A01-A2C4-69E7E0AB80B2}" type="slidenum">
              <a:rPr lang="en-US" sz="1200">
                <a:solidFill>
                  <a:schemeClr val="tx1"/>
                </a:solidFill>
              </a:rPr>
              <a:pPr eaLnBrk="1" hangingPunct="1"/>
              <a:t>16</a:t>
            </a:fld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28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/>
              <a:t>https://hccweb1.harford.edu/dualenrollmentcalculator/</a:t>
            </a:r>
            <a:endParaRPr lang="en-US" sz="1200" kern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3320C1-8810-4E27-864D-0FF16DB1E9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1029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6D997-704E-B3B4-D000-8B1E40C35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9EB356-9708-5BF2-3466-CECC3B46F0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74CCE1-1CD3-46C8-0A05-0971BCE65C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u="sng" kern="1200" dirty="0"/>
              <a:t>https://hccweb1.harford.edu/dualenrollmentcalculator/</a:t>
            </a:r>
            <a:endParaRPr lang="en-US" sz="1200" kern="1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DFEFE9-0F09-4269-31D9-DF96AA4F2F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3320C1-8810-4E27-864D-0FF16DB1E9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878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B4202-969D-CA39-0C83-D5F1EE890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6BB378-5D22-4F8C-3DFB-AF2B77E0A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F3BDC-E9FB-726B-A152-A18191E18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72CD3-A637-E3A6-9DFC-878FBDB73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F2382-AEBF-C686-5F74-531B1EDD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112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4AE84-50C6-4E93-2EDD-B12ED1C73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5C402-A269-6B0D-20AE-37ADBACB2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27940-5DB4-A694-A038-B76EDE3D3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5FAB2-966F-A6CE-B521-A95FD3474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DA396-CA50-5857-FC33-B40D2A379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52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BBC3F-8350-8DAF-9F82-8FC2FFA0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A7E85-9E4D-2249-81E6-BA211B81D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5E9D4-F0AB-C8B6-92E6-D25F99ACA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71166-C795-A106-727F-4970467B2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14FE2-27EF-A344-EFDD-762E1575D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27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F7136-B118-A5D7-9F29-3238C115F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E9023-AC1C-CE91-514C-8FC2827A39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C6E6BF-43DB-FBAA-23A1-3AFAA59F7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6040F-B712-13C9-651C-3F4FE35A9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5EA61-F39E-4500-B76A-F6D3085D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96A5A-7A0B-BFD1-3451-FED83F24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15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9DDBB-4807-0326-924E-3B4838A52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A1711-3F66-2EBB-AF58-C54641CD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2EB3DE-7F03-DFDA-0ACB-9FF06FAFF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35275D-55BB-A4B9-97E4-508E6996E8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35BB94-8ECD-40A7-5898-32C54D0BF5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1C6E25-2560-D239-6DC6-3563500A0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76B63-BD3A-1BC3-C396-434AEF804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03B958-ECD4-AA1A-55C3-BF881DE9B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48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0E4C0-4378-577C-7DAB-B1FAA73F5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732515-ADE7-BAB7-EE63-6F7B1EACA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87FB6A-EE74-CE0B-8B63-77F0AA739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FF00F7-4994-E361-D9BE-BB3D77495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78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6D1D5C-CB92-5697-9FC4-4DB185C1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76778-44EB-18BC-AEF7-69B865ED7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B3BB0-C37D-DF5D-D245-4DC9FC56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32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0AC0B-BEE9-CDD6-B3A5-FC424A735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26C08-A561-4BD9-DCA2-4731F0C2B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986A0-F806-485E-7622-E5934BBEB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C40210-034D-9EDB-716D-3876BCC29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E5DF7A-B244-F6A5-2D95-4BA1A661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F03650-9D28-A9FA-3F07-38255A88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9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1A40E-B6F1-02BA-D6A3-429E03382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4B6CAC-6833-1D11-771A-E22D2B7D7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C93D9-A5C7-44F4-2CF2-733C9F454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E804DD-6898-8979-B753-75C2476DD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3F800-21B9-2300-30FD-6B340FE6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62C5C-237F-3C05-5097-3B85E62DF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45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A8973-83A4-67D2-28B7-B4F4B9968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E894D8-DEB6-EDB0-9A6D-30E9C5328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8DF2D-5524-8451-DF0F-1268A9ECF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A851F-819D-10DD-111A-71144D1A5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9FB3C-40AF-1CEB-7213-9ED858A74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98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2276BB-3501-2478-C1C9-338E204D7C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251F60-92F1-F720-498D-3A6DED6FA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AEA54-7492-CB96-45D7-9176DB693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0186D-5789-064A-4FAB-B85F65226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E1B4D-2758-36D1-7FD1-72BAD7445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8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A206374-9536-4398-8EE4-88347A544BD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69B2FC1-2E1C-4A01-94F9-BFEB791E06AB}" type="datetimeFigureOut">
              <a:rPr lang="en-US" smtClean="0"/>
              <a:t>1/20/2026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4BB917-3446-E7C2-D48A-2625D85AE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2CB81-A0E0-C291-92BF-D5B594C7E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B3DFD-E6DB-AF8C-4618-769A8BE25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4BE075-A625-401B-9500-13F4C485363D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CBCA6-B4D3-382A-1ADC-6EB63ACF1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A94C3-027F-D416-FDAF-9393F8638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E19AF2-B998-4475-9F62-49777C61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9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Elizabeth.Manning-Gohlinghorst@hcps.org" TargetMode="External"/><Relationship Id="rId2" Type="http://schemas.openxmlformats.org/officeDocument/2006/relationships/hyperlink" Target="mailto:Angela.Farthing@hcps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annah.Joyce@hcps.org" TargetMode="External"/><Relationship Id="rId5" Type="http://schemas.openxmlformats.org/officeDocument/2006/relationships/hyperlink" Target="mailto:Kimala.Humphreys@hcps.org" TargetMode="External"/><Relationship Id="rId4" Type="http://schemas.openxmlformats.org/officeDocument/2006/relationships/hyperlink" Target="mailto:Devearl.Royster@hcps.org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Science and Mathematics Academy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010400" cy="1143000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>
                <a:solidFill>
                  <a:srgbClr val="00B0F0"/>
                </a:solidFill>
              </a:rPr>
              <a:t>Pre-Course Selection Presentation</a:t>
            </a:r>
          </a:p>
          <a:p>
            <a:r>
              <a:rPr lang="en-US" sz="4000" b="1" dirty="0">
                <a:solidFill>
                  <a:srgbClr val="00B0F0"/>
                </a:solidFill>
              </a:rPr>
              <a:t>2026-2027 Options</a:t>
            </a:r>
          </a:p>
        </p:txBody>
      </p:sp>
    </p:spTree>
    <p:extLst>
      <p:ext uri="{BB962C8B-B14F-4D97-AF65-F5344CB8AC3E}">
        <p14:creationId xmlns:p14="http://schemas.microsoft.com/office/powerpoint/2010/main" val="258751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E2231-44B5-0DDB-0F61-86B870104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to fit Health 2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AE42264-1A04-FBF9-EACE-8C27C9827E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966057"/>
              </p:ext>
            </p:extLst>
          </p:nvPr>
        </p:nvGraphicFramePr>
        <p:xfrm>
          <a:off x="457200" y="1600200"/>
          <a:ext cx="44196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001187049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4267859537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07490722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Semester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Semester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61802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 9*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Health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72588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959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696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852F48F-2FA7-78FE-7622-474F72BFE30E}"/>
              </a:ext>
            </a:extLst>
          </p:cNvPr>
          <p:cNvSpPr txBox="1"/>
          <p:nvPr/>
        </p:nvSpPr>
        <p:spPr>
          <a:xfrm>
            <a:off x="152400" y="3292697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*To earn your 2</a:t>
            </a:r>
            <a:r>
              <a:rPr lang="en-US" baseline="30000" dirty="0"/>
              <a:t>nd</a:t>
            </a:r>
            <a:r>
              <a:rPr lang="en-US" dirty="0"/>
              <a:t> ½ credit of PE you could take virtual Wellness Walking @ HCC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FD5B35-3F21-F48D-DDDC-1EB8B2C46D51}"/>
              </a:ext>
            </a:extLst>
          </p:cNvPr>
          <p:cNvSpPr txBox="1"/>
          <p:nvPr/>
        </p:nvSpPr>
        <p:spPr>
          <a:xfrm>
            <a:off x="5377004" y="2329557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Fit Health 2 into your schedule in 10</a:t>
            </a:r>
            <a:r>
              <a:rPr lang="en-US" baseline="30000" dirty="0">
                <a:solidFill>
                  <a:srgbClr val="00B0F0"/>
                </a:solidFill>
              </a:rPr>
              <a:t>th</a:t>
            </a:r>
            <a:r>
              <a:rPr lang="en-US" dirty="0">
                <a:solidFill>
                  <a:srgbClr val="00B0F0"/>
                </a:solidFill>
              </a:rPr>
              <a:t> grade = frees you up to take 4 SMA Semester Electives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B0F0"/>
              </a:solidFill>
            </a:endParaRPr>
          </a:p>
        </p:txBody>
      </p: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DF69364D-BF47-73A4-4F87-A5B95218C9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4650044"/>
              </p:ext>
            </p:extLst>
          </p:nvPr>
        </p:nvGraphicFramePr>
        <p:xfrm>
          <a:off x="304800" y="4902168"/>
          <a:ext cx="44196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001187049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4267859537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07490722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Semester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Semester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61802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Health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72588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69628"/>
                  </a:ext>
                </a:extLst>
              </a:tr>
            </a:tbl>
          </a:graphicData>
        </a:graphic>
      </p:graphicFrame>
      <p:sp>
        <p:nvSpPr>
          <p:cNvPr id="11" name="Arrow: Curved Left 10">
            <a:extLst>
              <a:ext uri="{FF2B5EF4-FFF2-40B4-BE49-F238E27FC236}">
                <a16:creationId xmlns:a16="http://schemas.microsoft.com/office/drawing/2014/main" id="{8FB2DB0B-491E-8A07-31FD-3FBD7A9D80EA}"/>
              </a:ext>
            </a:extLst>
          </p:cNvPr>
          <p:cNvSpPr/>
          <p:nvPr/>
        </p:nvSpPr>
        <p:spPr>
          <a:xfrm>
            <a:off x="8534400" y="6138286"/>
            <a:ext cx="609600" cy="646331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34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552CAF-07D6-CBD9-0051-85C1D6BA0CBA}"/>
              </a:ext>
            </a:extLst>
          </p:cNvPr>
          <p:cNvSpPr txBox="1"/>
          <p:nvPr/>
        </p:nvSpPr>
        <p:spPr>
          <a:xfrm>
            <a:off x="304800" y="762000"/>
            <a:ext cx="8077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What if I still want to take 4 SMA Semester Electives, but don’t have room in 10</a:t>
            </a:r>
            <a:r>
              <a:rPr lang="en-US" sz="2800" b="1" baseline="30000" dirty="0"/>
              <a:t>th</a:t>
            </a:r>
            <a:r>
              <a:rPr lang="en-US" sz="2800" b="1" dirty="0"/>
              <a:t> grade?</a:t>
            </a:r>
          </a:p>
          <a:p>
            <a:endParaRPr lang="en-US" sz="2800" b="1" dirty="0"/>
          </a:p>
          <a:p>
            <a:r>
              <a:rPr lang="en-US" sz="2800" b="1" dirty="0"/>
              <a:t>You can find/make room in grades 11/12!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25A492F-2ABA-8B9A-1F93-4E2D2AC294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3121634"/>
              </p:ext>
            </p:extLst>
          </p:nvPr>
        </p:nvGraphicFramePr>
        <p:xfrm>
          <a:off x="304800" y="2667000"/>
          <a:ext cx="44196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001187049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4267859537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07490722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Grade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Semester 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Semester 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61802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11th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PE*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Health 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772588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2959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50696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1ED8C87-947A-CD9F-9310-EC5257C5A73A}"/>
              </a:ext>
            </a:extLst>
          </p:cNvPr>
          <p:cNvSpPr txBox="1"/>
          <p:nvPr/>
        </p:nvSpPr>
        <p:spPr>
          <a:xfrm>
            <a:off x="4830162" y="5032205"/>
            <a:ext cx="3686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*To earn your 2</a:t>
            </a:r>
            <a:r>
              <a:rPr lang="en-US" baseline="30000" dirty="0"/>
              <a:t>nd</a:t>
            </a:r>
            <a:r>
              <a:rPr lang="en-US" dirty="0"/>
              <a:t> ½ credit of PE you could take virtual Wellness Walking @ HCC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47A32-0631-0EBC-2650-2F6C3C4273A4}"/>
              </a:ext>
            </a:extLst>
          </p:cNvPr>
          <p:cNvSpPr txBox="1"/>
          <p:nvPr/>
        </p:nvSpPr>
        <p:spPr>
          <a:xfrm>
            <a:off x="4830162" y="36576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*This could be PE 9 or PE 10/12 depending on your current PE status.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3850C1A-B263-6E1B-7723-E8BC73C588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4459938"/>
              </p:ext>
            </p:extLst>
          </p:nvPr>
        </p:nvGraphicFramePr>
        <p:xfrm>
          <a:off x="331206" y="4731870"/>
          <a:ext cx="44196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001187049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4267859537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07490722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Grade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Semester 1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Semester 2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61802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11th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772588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PE*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Health 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2959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 Elective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69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646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81200" y="1752600"/>
          <a:ext cx="4705226" cy="414090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352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2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Subject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Credits Needed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09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Math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 (You must take a math class your senior year for State colleges in MD!)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09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English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09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Science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09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Social Studies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09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PE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09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Fine</a:t>
                      </a:r>
                      <a:r>
                        <a:rPr lang="en-US" sz="2000" baseline="0" dirty="0"/>
                        <a:t> Art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093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Health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682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Technology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 (fulfilled by SRT 2)</a:t>
                      </a:r>
                      <a:endParaRPr lang="en-US" sz="2000" dirty="0">
                        <a:solidFill>
                          <a:srgbClr val="FFC000"/>
                        </a:solidFill>
                      </a:endParaRPr>
                    </a:p>
                  </a:txBody>
                  <a:tcPr marL="48675" marR="48675" marT="24339" marB="2433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/>
          <a:lstStyle/>
          <a:p>
            <a:r>
              <a:rPr lang="en-US" dirty="0"/>
              <a:t>HCPS Graduation Requirements</a:t>
            </a:r>
          </a:p>
        </p:txBody>
      </p:sp>
    </p:spTree>
    <p:extLst>
      <p:ext uri="{BB962C8B-B14F-4D97-AF65-F5344CB8AC3E}">
        <p14:creationId xmlns:p14="http://schemas.microsoft.com/office/powerpoint/2010/main" val="3205845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635875" cy="685800"/>
          </a:xfrm>
        </p:spPr>
        <p:txBody>
          <a:bodyPr anchor="ctr"/>
          <a:lstStyle/>
          <a:p>
            <a:pPr indent="0" eaLnBrk="1" hangingPunct="1">
              <a:spcAft>
                <a:spcPts val="13"/>
              </a:spcAft>
            </a:pPr>
            <a:r>
              <a:rPr lang="en-US" sz="4000">
                <a:ea typeface="ＭＳ Ｐゴシック"/>
                <a:cs typeface="ＭＳ Ｐゴシック"/>
              </a:rPr>
              <a:t>Grade Ten</a:t>
            </a: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EDCA4B99-2CC2-4C9F-9D2D-F6511863B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34495"/>
              </p:ext>
            </p:extLst>
          </p:nvPr>
        </p:nvGraphicFramePr>
        <p:xfrm>
          <a:off x="236537" y="1744336"/>
          <a:ext cx="8077200" cy="539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3012242444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3676952040"/>
                    </a:ext>
                  </a:extLst>
                </a:gridCol>
              </a:tblGrid>
              <a:tr h="10660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 AP Precalculus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Honors English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023059"/>
                  </a:ext>
                </a:extLst>
              </a:tr>
              <a:tr h="114376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 AP 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SRT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07959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 Honors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Government or AP Government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914008"/>
                  </a:ext>
                </a:extLst>
              </a:tr>
              <a:tr h="160020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Open </a:t>
                      </a:r>
                      <a:r>
                        <a:rPr lang="en-US" sz="24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(Suggested: Fine Art, Health 2/PE, World Language, AP course, or another elective)</a:t>
                      </a:r>
                      <a:endParaRPr lang="en-US" sz="2800" dirty="0">
                        <a:solidFill>
                          <a:srgbClr val="00B0F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Open </a:t>
                      </a:r>
                      <a:r>
                        <a:rPr lang="en-US" sz="24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(Suggested: Fine Art, Health 2/PE, World Language, AP course, or another elective)</a:t>
                      </a:r>
                    </a:p>
                    <a:p>
                      <a:endParaRPr lang="en-US" sz="2800" dirty="0">
                        <a:solidFill>
                          <a:srgbClr val="00B0F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50817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362D3C2-76E3-44B2-8201-FB9D6FEF89F4}"/>
              </a:ext>
            </a:extLst>
          </p:cNvPr>
          <p:cNvSpPr txBox="1"/>
          <p:nvPr/>
        </p:nvSpPr>
        <p:spPr>
          <a:xfrm>
            <a:off x="3352800" y="11112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SMA Graduation Requirements: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F0"/>
                </a:solidFill>
              </a:rPr>
              <a:t>3 SMA semester electives (paired with Health 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 SMA AP Science beyond </a:t>
            </a:r>
            <a:br>
              <a:rPr lang="en-US" dirty="0"/>
            </a:br>
            <a:r>
              <a:rPr lang="en-US" dirty="0"/>
              <a:t>SMA APES and SMA Physics Mechanics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SMA AP Calculus 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SRT 1 - 4</a:t>
            </a:r>
          </a:p>
        </p:txBody>
      </p:sp>
    </p:spTree>
    <p:extLst>
      <p:ext uri="{BB962C8B-B14F-4D97-AF65-F5344CB8AC3E}">
        <p14:creationId xmlns:p14="http://schemas.microsoft.com/office/powerpoint/2010/main" val="3935679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9600" y="4952579"/>
            <a:ext cx="7696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Bold font 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indicates the class</a:t>
            </a:r>
            <a:r>
              <a:rPr kumimoji="0" lang="en-US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is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 offered every other year</a:t>
            </a:r>
            <a:r>
              <a:rPr lang="en-US" sz="2400" dirty="0">
                <a:latin typeface="Garamond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Garamond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Microcontrollers swaps with Cryptology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131727"/>
              </p:ext>
            </p:extLst>
          </p:nvPr>
        </p:nvGraphicFramePr>
        <p:xfrm>
          <a:off x="1676400" y="654756"/>
          <a:ext cx="5867400" cy="376780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989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8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47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Fall 2026-2027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0" marB="0" anchor="ctr">
                    <a:solidFill>
                      <a:srgbClr val="80A9A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Spring  2026-2027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Calibri"/>
                        <a:cs typeface="Times New Roman"/>
                      </a:endParaRPr>
                    </a:p>
                  </a:txBody>
                  <a:tcPr marL="51800" marR="51800" marT="0" marB="0" anchor="ctr">
                    <a:solidFill>
                      <a:srgbClr val="80A9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</a:rPr>
                        <a:t>Robotics</a:t>
                      </a:r>
                      <a:endParaRPr lang="en-US" sz="17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Microcontrollers</a:t>
                      </a:r>
                      <a:endParaRPr lang="en-US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</a:rPr>
                        <a:t>Organic Chemistry</a:t>
                      </a:r>
                      <a:endParaRPr lang="en-US" sz="17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</a:rPr>
                        <a:t>Biochemistry</a:t>
                      </a:r>
                      <a:endParaRPr lang="en-US" sz="20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Kinesiology</a:t>
                      </a:r>
                      <a:endParaRPr lang="en-US" sz="20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Biotechnology</a:t>
                      </a: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</a:rPr>
                        <a:t>Pre-Engineering</a:t>
                      </a:r>
                      <a:endParaRPr lang="en-US" sz="17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Design Engineering/CAD</a:t>
                      </a: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</a:rPr>
                        <a:t>Linear Algebra</a:t>
                      </a:r>
                      <a:endParaRPr lang="en-US" sz="17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</a:rPr>
                        <a:t>Intro to Mathematical Logic</a:t>
                      </a:r>
                      <a:endParaRPr lang="en-US" sz="20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Algorithm Development for Applications</a:t>
                      </a: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Statistics using </a:t>
                      </a:r>
                      <a:r>
                        <a:rPr lang="en-US" sz="2000" b="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1794471893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Bacteriology</a:t>
                      </a: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Zoology</a:t>
                      </a:r>
                    </a:p>
                  </a:txBody>
                  <a:tcPr marL="51800" marR="51800" marT="0" marB="0" anchor="ctr"/>
                </a:tc>
                <a:extLst>
                  <a:ext uri="{0D108BD9-81ED-4DB2-BD59-A6C34878D82A}">
                    <a16:rowId xmlns:a16="http://schemas.microsoft.com/office/drawing/2014/main" val="259213458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1000" y="69981"/>
            <a:ext cx="8047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For JUNIOR and SENIOR years ONLY!!!!!!!!</a:t>
            </a:r>
          </a:p>
        </p:txBody>
      </p:sp>
    </p:spTree>
    <p:extLst>
      <p:ext uri="{BB962C8B-B14F-4D97-AF65-F5344CB8AC3E}">
        <p14:creationId xmlns:p14="http://schemas.microsoft.com/office/powerpoint/2010/main" val="4106450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750175" cy="685800"/>
          </a:xfrm>
        </p:spPr>
        <p:txBody>
          <a:bodyPr anchor="ctr"/>
          <a:lstStyle/>
          <a:p>
            <a:pPr indent="0" eaLnBrk="1" hangingPunct="1">
              <a:spcAft>
                <a:spcPts val="13"/>
              </a:spcAft>
            </a:pPr>
            <a:r>
              <a:rPr lang="en-US" sz="4000" dirty="0">
                <a:ea typeface="ＭＳ Ｐゴシック"/>
                <a:cs typeface="ＭＳ Ｐゴシック"/>
              </a:rPr>
              <a:t>Grade Eleven</a:t>
            </a:r>
          </a:p>
        </p:txBody>
      </p: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51B8AF76-A29F-493E-813E-2D8D0EC1A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924166"/>
              </p:ext>
            </p:extLst>
          </p:nvPr>
        </p:nvGraphicFramePr>
        <p:xfrm>
          <a:off x="167689" y="1756728"/>
          <a:ext cx="8077200" cy="509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3012242444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3676952040"/>
                    </a:ext>
                  </a:extLst>
                </a:gridCol>
              </a:tblGrid>
              <a:tr h="10660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 AP Calculus 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English 3 or AP English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023059"/>
                  </a:ext>
                </a:extLst>
              </a:tr>
              <a:tr h="11437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 AP Physics C: Mechanics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SRT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07959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 Semester Electives (1 pair and or elective/health2)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World History or AP World History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914008"/>
                  </a:ext>
                </a:extLst>
              </a:tr>
              <a:tr h="1232153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Open </a:t>
                      </a:r>
                      <a:r>
                        <a:rPr lang="en-US" sz="20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(Suggested: Fine Art, Health 2/PE, World Language, SMA AP science course, or another elective)</a:t>
                      </a:r>
                      <a:endParaRPr lang="en-US" sz="2400" dirty="0">
                        <a:solidFill>
                          <a:srgbClr val="00B0F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Open </a:t>
                      </a:r>
                      <a:r>
                        <a:rPr lang="en-US" sz="2000" dirty="0">
                          <a:solidFill>
                            <a:srgbClr val="00B0F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(Suggested: Fine Art, Health 2/PE, World Language, SMA AP science course, or another elective)</a:t>
                      </a:r>
                    </a:p>
                    <a:p>
                      <a:endParaRPr lang="en-US" sz="2400" dirty="0">
                        <a:solidFill>
                          <a:srgbClr val="00B0F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50817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5C625AC-CFAD-454A-BA30-7D1F24DAA6E9}"/>
              </a:ext>
            </a:extLst>
          </p:cNvPr>
          <p:cNvSpPr txBox="1"/>
          <p:nvPr/>
        </p:nvSpPr>
        <p:spPr>
          <a:xfrm>
            <a:off x="3429000" y="46571"/>
            <a:ext cx="594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SMA Graduation Requirements: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F0"/>
                </a:solidFill>
              </a:rPr>
              <a:t>3 SMA semester electives (paired with Health 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 SMA AP Science beyond </a:t>
            </a:r>
            <a:br>
              <a:rPr lang="en-US" dirty="0"/>
            </a:br>
            <a:r>
              <a:rPr lang="en-US" dirty="0"/>
              <a:t>SMA APES and SMA Physics Mechanics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SMA AP Calculus 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SRT 1 - 4</a:t>
            </a:r>
          </a:p>
        </p:txBody>
      </p:sp>
    </p:spTree>
    <p:extLst>
      <p:ext uri="{BB962C8B-B14F-4D97-AF65-F5344CB8AC3E}">
        <p14:creationId xmlns:p14="http://schemas.microsoft.com/office/powerpoint/2010/main" val="2236176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662863" cy="685800"/>
          </a:xfrm>
        </p:spPr>
        <p:txBody>
          <a:bodyPr anchor="ctr"/>
          <a:lstStyle/>
          <a:p>
            <a:pPr indent="0" eaLnBrk="1" hangingPunct="1">
              <a:spcAft>
                <a:spcPts val="13"/>
              </a:spcAft>
            </a:pPr>
            <a:r>
              <a:rPr lang="en-US" sz="4000">
                <a:ea typeface="ＭＳ Ｐゴシック"/>
                <a:cs typeface="ＭＳ Ｐゴシック"/>
              </a:rPr>
              <a:t>Grade Twelve</a:t>
            </a:r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4800600" y="1828800"/>
            <a:ext cx="4343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365125" eaLnBrk="0" hangingPunct="0"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365125" algn="l"/>
                <a:tab pos="660400" algn="l"/>
                <a:tab pos="914400" algn="l"/>
                <a:tab pos="1231900" algn="l"/>
                <a:tab pos="1828800" algn="l"/>
                <a:tab pos="2146300" algn="l"/>
                <a:tab pos="2743200" algn="l"/>
                <a:tab pos="3060700" algn="l"/>
                <a:tab pos="3657600" algn="l"/>
                <a:tab pos="39751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  <a:defRPr sz="1400">
                <a:solidFill>
                  <a:srgbClr val="000000"/>
                </a:solidFill>
                <a:latin typeface="Tahoma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>
              <a:spcAft>
                <a:spcPts val="213"/>
              </a:spcAft>
              <a:buSzPct val="80000"/>
            </a:pPr>
            <a:endParaRPr lang="en-US" sz="2800">
              <a:solidFill>
                <a:srgbClr val="30334E"/>
              </a:solidFill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7232E0A-B2E6-4FF6-8EC7-DF243D9E82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651316"/>
              </p:ext>
            </p:extLst>
          </p:nvPr>
        </p:nvGraphicFramePr>
        <p:xfrm>
          <a:off x="1066800" y="2053322"/>
          <a:ext cx="6781800" cy="441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90900">
                  <a:extLst>
                    <a:ext uri="{9D8B030D-6E8A-4147-A177-3AD203B41FA5}">
                      <a16:colId xmlns:a16="http://schemas.microsoft.com/office/drawing/2014/main" val="3012242444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3676952040"/>
                    </a:ext>
                  </a:extLst>
                </a:gridCol>
              </a:tblGrid>
              <a:tr h="144117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Mathematics Credit </a:t>
                      </a:r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(SMA AP Calculus BC or math elective pair)</a:t>
                      </a:r>
                      <a:endParaRPr lang="en-U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SRT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023059"/>
                  </a:ext>
                </a:extLst>
              </a:tr>
              <a:tr h="992809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English 12 or AP 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SRT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079595"/>
                  </a:ext>
                </a:extLst>
              </a:tr>
              <a:tr h="1441174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 Semester Elective Pair (or elective w/ Health2)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 AP Science (Bio, Chem or E&amp;M)*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914008"/>
                  </a:ext>
                </a:extLst>
              </a:tr>
              <a:tr h="544443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50817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0E1BB7D-8C08-4354-B877-C6300783AA34}"/>
              </a:ext>
            </a:extLst>
          </p:cNvPr>
          <p:cNvSpPr txBox="1"/>
          <p:nvPr/>
        </p:nvSpPr>
        <p:spPr>
          <a:xfrm>
            <a:off x="3581400" y="6790"/>
            <a:ext cx="594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SMA Graduation Requirements: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F0"/>
                </a:solidFill>
              </a:rPr>
              <a:t>4 SMA semester electives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 SMA AP Science beyond </a:t>
            </a:r>
            <a:br>
              <a:rPr lang="en-US" dirty="0"/>
            </a:br>
            <a:r>
              <a:rPr lang="en-US" dirty="0"/>
              <a:t>SMA APES and SMA Physics Mechanics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SMA AP Calculus 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SRT 1 - 4</a:t>
            </a:r>
          </a:p>
        </p:txBody>
      </p:sp>
    </p:spTree>
    <p:extLst>
      <p:ext uri="{BB962C8B-B14F-4D97-AF65-F5344CB8AC3E}">
        <p14:creationId xmlns:p14="http://schemas.microsoft.com/office/powerpoint/2010/main" val="3834256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4B063-FF6F-4A7A-949C-7F3554BA7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2261"/>
            <a:ext cx="4743449" cy="860857"/>
          </a:xfrm>
        </p:spPr>
        <p:txBody>
          <a:bodyPr>
            <a:normAutofit/>
          </a:bodyPr>
          <a:lstStyle/>
          <a:p>
            <a:pPr algn="ctr"/>
            <a:r>
              <a:rPr lang="en-US" sz="4950" b="1" dirty="0"/>
              <a:t>Senior Options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ED04B-13FB-4E59-9003-2191C7275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0" y="2284782"/>
            <a:ext cx="4186135" cy="3539702"/>
          </a:xfrm>
        </p:spPr>
        <p:txBody>
          <a:bodyPr>
            <a:noAutofit/>
          </a:bodyPr>
          <a:lstStyle/>
          <a:p>
            <a:r>
              <a:rPr lang="en-US" sz="1400" dirty="0"/>
              <a:t>Earn a salary at an apprenticeship job and receive high school credits</a:t>
            </a:r>
          </a:p>
          <a:p>
            <a:r>
              <a:rPr lang="en-US" sz="1400" dirty="0"/>
              <a:t>Ensure you have enough credits to graduate</a:t>
            </a:r>
          </a:p>
          <a:p>
            <a:r>
              <a:rPr lang="en-US" sz="1400" dirty="0"/>
              <a:t>Related instruction aligned with apprenticeship </a:t>
            </a:r>
          </a:p>
          <a:p>
            <a:r>
              <a:rPr lang="en-US" sz="1400" dirty="0"/>
              <a:t>Resume (student submits)</a:t>
            </a:r>
          </a:p>
          <a:p>
            <a:r>
              <a:rPr lang="en-US" sz="1400" dirty="0"/>
              <a:t>Cover letter for the business of interest (student submits)</a:t>
            </a:r>
          </a:p>
          <a:p>
            <a:r>
              <a:rPr lang="en-US" sz="1400" dirty="0"/>
              <a:t>Application (student submits)</a:t>
            </a:r>
          </a:p>
          <a:p>
            <a:r>
              <a:rPr lang="en-US" sz="1400" dirty="0"/>
              <a:t>Complete 450 hours of paid work at apprenticeship by graduation</a:t>
            </a:r>
          </a:p>
          <a:p>
            <a:r>
              <a:rPr lang="en-US" sz="1400" dirty="0"/>
              <a:t>Students can earn hours junior year, summer leading into senior year, and senior year</a:t>
            </a:r>
          </a:p>
          <a:p>
            <a:r>
              <a:rPr lang="en-US" sz="1400" dirty="0"/>
              <a:t>See Mr. </a:t>
            </a:r>
            <a:r>
              <a:rPr lang="en-US" sz="1400" dirty="0" err="1"/>
              <a:t>Pistel</a:t>
            </a:r>
            <a:r>
              <a:rPr lang="en-US" sz="1400" dirty="0"/>
              <a:t> to get more information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</a:p>
        </p:txBody>
      </p:sp>
      <p:pic>
        <p:nvPicPr>
          <p:cNvPr id="5" name="Picture 4" descr="A close-up of a sign&#10;&#10;Description automatically generated">
            <a:extLst>
              <a:ext uri="{FF2B5EF4-FFF2-40B4-BE49-F238E27FC236}">
                <a16:creationId xmlns:a16="http://schemas.microsoft.com/office/drawing/2014/main" id="{1C594AEC-FD6C-82CD-440C-4A4CAFD58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194099"/>
            <a:ext cx="2807141" cy="86085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3D28DF6-9175-F2F0-3E6B-88CB2F9936FB}"/>
              </a:ext>
            </a:extLst>
          </p:cNvPr>
          <p:cNvSpPr txBox="1">
            <a:spLocks/>
          </p:cNvSpPr>
          <p:nvPr/>
        </p:nvSpPr>
        <p:spPr>
          <a:xfrm>
            <a:off x="3886200" y="1463824"/>
            <a:ext cx="4743449" cy="860857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Apprenticeship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386630-C5CF-5EA9-13AB-C03089517ED5}"/>
              </a:ext>
            </a:extLst>
          </p:cNvPr>
          <p:cNvSpPr txBox="1">
            <a:spLocks/>
          </p:cNvSpPr>
          <p:nvPr/>
        </p:nvSpPr>
        <p:spPr>
          <a:xfrm>
            <a:off x="-160352" y="1461605"/>
            <a:ext cx="4743449" cy="860857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AVID Tutor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6B9045B-123F-A833-C648-9A188605A0FF}"/>
              </a:ext>
            </a:extLst>
          </p:cNvPr>
          <p:cNvSpPr txBox="1">
            <a:spLocks/>
          </p:cNvSpPr>
          <p:nvPr/>
        </p:nvSpPr>
        <p:spPr>
          <a:xfrm>
            <a:off x="189816" y="2274636"/>
            <a:ext cx="4186135" cy="353970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An AVID tutor is an active participant within the AVID classroom.  </a:t>
            </a: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An AVID tutor consistently:</a:t>
            </a:r>
          </a:p>
          <a:p>
            <a:pPr marL="742950" marR="0" lvl="1" indent="-28575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Reports on time</a:t>
            </a:r>
          </a:p>
          <a:p>
            <a:pPr marL="742950" marR="0" lvl="1" indent="-28575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Conducts themselves in a professional manner</a:t>
            </a:r>
          </a:p>
          <a:p>
            <a:pPr marL="742950" marR="0" lvl="1" indent="-28575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Circulates around the classroom</a:t>
            </a:r>
          </a:p>
          <a:p>
            <a:pPr marL="742950" marR="0" lvl="1" indent="-285750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Assists students and classroom teacher with</a:t>
            </a:r>
          </a:p>
          <a:p>
            <a:pPr marL="1143000" marR="0" lvl="2" indent="-214313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Lesson implementation</a:t>
            </a:r>
          </a:p>
          <a:p>
            <a:pPr marL="1143000" marR="0" lvl="2" indent="-214313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Binder checks/organization</a:t>
            </a:r>
          </a:p>
          <a:p>
            <a:pPr marL="1143000" marR="0" lvl="2" indent="-214313" algn="l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Tutorial sessions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See Mrs. Nau to get more information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Wingdings 3" charset="2"/>
              <a:buChar char="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F2B20">
                  <a:lumMod val="75000"/>
                  <a:lumOff val="2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9A57C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12712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57250"/>
            <a:ext cx="3614167" cy="51435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57250"/>
            <a:ext cx="3608608" cy="51435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C49A89-6CC3-EC05-5641-92DE85F0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80" y="1731645"/>
            <a:ext cx="2702052" cy="3394710"/>
          </a:xfrm>
        </p:spPr>
        <p:txBody>
          <a:bodyPr>
            <a:normAutofit/>
          </a:bodyPr>
          <a:lstStyle/>
          <a:p>
            <a:r>
              <a:rPr lang="en-US" sz="3000" dirty="0"/>
              <a:t>Master Tutor: Credit Class – Seniors only!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68396"/>
            <a:ext cx="96012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5BE81E-0C43-A668-D7A9-18226DFC79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926195"/>
              </p:ext>
            </p:extLst>
          </p:nvPr>
        </p:nvGraphicFramePr>
        <p:xfrm>
          <a:off x="2407458" y="685800"/>
          <a:ext cx="6624562" cy="5739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A9875FF-D33C-1340-212F-6280A931BCF3}"/>
              </a:ext>
            </a:extLst>
          </p:cNvPr>
          <p:cNvSpPr txBox="1"/>
          <p:nvPr/>
        </p:nvSpPr>
        <p:spPr>
          <a:xfrm>
            <a:off x="30880" y="4893504"/>
            <a:ext cx="286425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highlight>
                  <a:srgbClr val="00FF00"/>
                </a:highlight>
              </a:rPr>
              <a:t>Not on course selection sheet.  Must have an approved application.</a:t>
            </a:r>
          </a:p>
        </p:txBody>
      </p:sp>
    </p:spTree>
    <p:extLst>
      <p:ext uri="{BB962C8B-B14F-4D97-AF65-F5344CB8AC3E}">
        <p14:creationId xmlns:p14="http://schemas.microsoft.com/office/powerpoint/2010/main" val="1482534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7E4E2-8708-D6F7-F15C-15B152C37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HCC and Workforce Development Options – Juniors and Seniors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773BB-8A6D-7897-E495-39CF9A760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 to the grade level AHS Office of School Counseling PPT</a:t>
            </a:r>
          </a:p>
        </p:txBody>
      </p:sp>
    </p:spTree>
    <p:extLst>
      <p:ext uri="{BB962C8B-B14F-4D97-AF65-F5344CB8AC3E}">
        <p14:creationId xmlns:p14="http://schemas.microsoft.com/office/powerpoint/2010/main" val="3679206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6683765" cy="526013"/>
          </a:xfrm>
        </p:spPr>
        <p:txBody>
          <a:bodyPr>
            <a:noAutofit/>
          </a:bodyPr>
          <a:lstStyle/>
          <a:p>
            <a:r>
              <a:rPr lang="en-US" sz="4500" dirty="0"/>
              <a:t>Course Selection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0979" y="1410923"/>
            <a:ext cx="5634983" cy="628694"/>
          </a:xfrm>
        </p:spPr>
        <p:txBody>
          <a:bodyPr>
            <a:noAutofit/>
          </a:bodyPr>
          <a:lstStyle/>
          <a:p>
            <a:pPr>
              <a:spcAft>
                <a:spcPts val="450"/>
              </a:spcAft>
            </a:pPr>
            <a:r>
              <a:rPr lang="en-US" sz="7200" dirty="0"/>
              <a:t>Timeline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34907-B44D-46AD-B692-A22376448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" y="2239943"/>
            <a:ext cx="8076403" cy="3235049"/>
          </a:xfrm>
        </p:spPr>
        <p:txBody>
          <a:bodyPr>
            <a:normAutofit/>
          </a:bodyPr>
          <a:lstStyle/>
          <a:p>
            <a:r>
              <a:rPr lang="en-US" sz="2100" dirty="0"/>
              <a:t>Today - Receive Course Selection sheet</a:t>
            </a:r>
          </a:p>
          <a:p>
            <a:r>
              <a:rPr lang="en-US" sz="2100" dirty="0"/>
              <a:t>Next week - Talk to Your Teacher and Your Parents</a:t>
            </a:r>
          </a:p>
          <a:p>
            <a:r>
              <a:rPr lang="en-US" sz="2100" dirty="0"/>
              <a:t>Schedule an appointment with Your School Counselor or Mrs. Ashley, if needed</a:t>
            </a:r>
          </a:p>
          <a:p>
            <a:r>
              <a:rPr lang="en-US" sz="2100" dirty="0"/>
              <a:t>Bring back completed sheet</a:t>
            </a:r>
          </a:p>
          <a:p>
            <a:r>
              <a:rPr lang="en-US" sz="2100" dirty="0"/>
              <a:t>Remember you need 8 credits for next year</a:t>
            </a:r>
          </a:p>
        </p:txBody>
      </p:sp>
    </p:spTree>
    <p:extLst>
      <p:ext uri="{BB962C8B-B14F-4D97-AF65-F5344CB8AC3E}">
        <p14:creationId xmlns:p14="http://schemas.microsoft.com/office/powerpoint/2010/main" val="4269681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07999-12B8-EC5E-13E3-632FE5BCF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F8373-C8F1-2EA0-6B61-3771483FA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96" y="1447800"/>
            <a:ext cx="8106219" cy="3539702"/>
          </a:xfrm>
        </p:spPr>
        <p:txBody>
          <a:bodyPr>
            <a:noAutofit/>
          </a:bodyPr>
          <a:lstStyle/>
          <a:p>
            <a:r>
              <a:rPr lang="en-US" sz="2400" dirty="0"/>
              <a:t>Earn a salary at an apprenticeship job and receive high school credits</a:t>
            </a:r>
          </a:p>
          <a:p>
            <a:r>
              <a:rPr lang="en-US" sz="2400" dirty="0"/>
              <a:t>Ensure you have enough credits to graduate</a:t>
            </a:r>
          </a:p>
          <a:p>
            <a:r>
              <a:rPr lang="en-US" sz="2400" dirty="0"/>
              <a:t>Related instruction aligned with apprenticeship </a:t>
            </a:r>
          </a:p>
          <a:p>
            <a:r>
              <a:rPr lang="en-US" sz="2400" dirty="0">
                <a:highlight>
                  <a:srgbClr val="FFFF00"/>
                </a:highlight>
              </a:rPr>
              <a:t>Resume (student submits)</a:t>
            </a:r>
          </a:p>
          <a:p>
            <a:r>
              <a:rPr lang="en-US" sz="2400" dirty="0"/>
              <a:t>Cover letter for the business of interest (student submits)</a:t>
            </a:r>
          </a:p>
          <a:p>
            <a:r>
              <a:rPr lang="en-US" sz="2400" dirty="0">
                <a:highlight>
                  <a:srgbClr val="FFFF00"/>
                </a:highlight>
              </a:rPr>
              <a:t>Application (student submits)</a:t>
            </a:r>
          </a:p>
          <a:p>
            <a:r>
              <a:rPr lang="en-US" sz="2400" dirty="0"/>
              <a:t>Complete 450 hours of paid work at apprenticeship by graduation</a:t>
            </a:r>
          </a:p>
          <a:p>
            <a:r>
              <a:rPr lang="en-US" sz="2400" dirty="0"/>
              <a:t>Students can earn hours junior year, summer leading into senior year, and senior year</a:t>
            </a:r>
          </a:p>
          <a:p>
            <a:r>
              <a:rPr lang="en-US" sz="2400" b="1" dirty="0"/>
              <a:t>See Mr. </a:t>
            </a:r>
            <a:r>
              <a:rPr lang="en-US" sz="2400" b="1" dirty="0" err="1"/>
              <a:t>Pistel</a:t>
            </a:r>
            <a:r>
              <a:rPr lang="en-US" sz="2400" b="1" dirty="0"/>
              <a:t> to get more information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/>
              <a:t> </a:t>
            </a:r>
          </a:p>
        </p:txBody>
      </p:sp>
      <p:pic>
        <p:nvPicPr>
          <p:cNvPr id="5" name="Picture 4" descr="A close-up of a sign&#10;&#10;Description automatically generated">
            <a:extLst>
              <a:ext uri="{FF2B5EF4-FFF2-40B4-BE49-F238E27FC236}">
                <a16:creationId xmlns:a16="http://schemas.microsoft.com/office/drawing/2014/main" id="{0E82B736-1B37-800D-45E9-E4599E187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2274" y="205212"/>
            <a:ext cx="2807141" cy="86085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DC557EE-C8EB-21DF-3F52-EB165A7B0608}"/>
              </a:ext>
            </a:extLst>
          </p:cNvPr>
          <p:cNvSpPr txBox="1">
            <a:spLocks/>
          </p:cNvSpPr>
          <p:nvPr/>
        </p:nvSpPr>
        <p:spPr>
          <a:xfrm>
            <a:off x="457200" y="228600"/>
            <a:ext cx="4743449" cy="860857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/>
              <a:t>Apprenticeship – Rising Seniors Only!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0CDCB3F-93B3-3C95-EF49-F80D9299116C}"/>
              </a:ext>
            </a:extLst>
          </p:cNvPr>
          <p:cNvSpPr/>
          <p:nvPr/>
        </p:nvSpPr>
        <p:spPr>
          <a:xfrm>
            <a:off x="5105400" y="722792"/>
            <a:ext cx="3456053" cy="381000"/>
          </a:xfrm>
          <a:prstGeom prst="ellipse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447461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38200"/>
            <a:ext cx="6683765" cy="511632"/>
          </a:xfrm>
        </p:spPr>
        <p:txBody>
          <a:bodyPr>
            <a:noAutofit/>
          </a:bodyPr>
          <a:lstStyle/>
          <a:p>
            <a:r>
              <a:rPr lang="en-US" sz="6600" dirty="0"/>
              <a:t>Next Steps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52051"/>
            <a:ext cx="7312843" cy="4362949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dirty="0"/>
              <a:t>	</a:t>
            </a:r>
          </a:p>
          <a:p>
            <a:pPr>
              <a:spcAft>
                <a:spcPts val="450"/>
              </a:spcAft>
            </a:pPr>
            <a:r>
              <a:rPr lang="en-US" sz="2400" dirty="0"/>
              <a:t>Make sure you have met (or have a plan to meet) all graduation requirements </a:t>
            </a:r>
          </a:p>
          <a:p>
            <a:pPr>
              <a:spcAft>
                <a:spcPts val="450"/>
              </a:spcAft>
            </a:pPr>
            <a:r>
              <a:rPr lang="en-US" sz="2400" dirty="0"/>
              <a:t>Complete your course selection sheet in preparation for course selection.</a:t>
            </a:r>
          </a:p>
          <a:p>
            <a:pPr>
              <a:spcAft>
                <a:spcPts val="450"/>
              </a:spcAft>
            </a:pPr>
            <a:r>
              <a:rPr lang="en-US" sz="2400" dirty="0"/>
              <a:t>Still have questions?</a:t>
            </a:r>
          </a:p>
          <a:p>
            <a:pPr lvl="1">
              <a:spcAft>
                <a:spcPts val="450"/>
              </a:spcAft>
            </a:pPr>
            <a:r>
              <a:rPr lang="en-US" sz="2200" dirty="0"/>
              <a:t>Talk to your current teachers</a:t>
            </a:r>
          </a:p>
          <a:p>
            <a:pPr lvl="1">
              <a:spcAft>
                <a:spcPts val="450"/>
              </a:spcAft>
            </a:pPr>
            <a:r>
              <a:rPr lang="en-US" sz="2200" dirty="0"/>
              <a:t>Talk with your parents</a:t>
            </a:r>
          </a:p>
          <a:p>
            <a:pPr lvl="1">
              <a:spcAft>
                <a:spcPts val="450"/>
              </a:spcAft>
            </a:pPr>
            <a:r>
              <a:rPr lang="en-US" sz="2200" dirty="0"/>
              <a:t>Talk to a reliable upperclassman</a:t>
            </a:r>
          </a:p>
          <a:p>
            <a:pPr lvl="1">
              <a:spcAft>
                <a:spcPts val="450"/>
              </a:spcAft>
            </a:pPr>
            <a:r>
              <a:rPr lang="en-US" sz="2200" dirty="0"/>
              <a:t>Talk to Mrs. Ashley</a:t>
            </a:r>
          </a:p>
          <a:p>
            <a:pPr lvl="1">
              <a:spcAft>
                <a:spcPts val="450"/>
              </a:spcAft>
            </a:pPr>
            <a:r>
              <a:rPr lang="en-US" sz="2200" dirty="0"/>
              <a:t>Make an appointment with your School Counselor</a:t>
            </a:r>
          </a:p>
        </p:txBody>
      </p:sp>
    </p:spTree>
    <p:extLst>
      <p:ext uri="{BB962C8B-B14F-4D97-AF65-F5344CB8AC3E}">
        <p14:creationId xmlns:p14="http://schemas.microsoft.com/office/powerpoint/2010/main" val="26336399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511291C-57DC-453C-A703-9A13F99DBADF}"/>
              </a:ext>
            </a:extLst>
          </p:cNvPr>
          <p:cNvSpPr txBox="1">
            <a:spLocks/>
          </p:cNvSpPr>
          <p:nvPr/>
        </p:nvSpPr>
        <p:spPr>
          <a:xfrm>
            <a:off x="152400" y="152400"/>
            <a:ext cx="7848600" cy="655320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Aberdeen High School Counseling Staff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Ms. Farthing (A - Da)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9A57C">
                    <a:lumMod val="7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  <a:hlinkClick r:id="rId2"/>
              </a:rPr>
              <a:t>Angela.Farthing@hcps.org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A9A57C">
                  <a:lumMod val="75000"/>
                </a:srgbClr>
              </a:solidFill>
              <a:effectLst/>
              <a:uLnTx/>
              <a:uFillTx/>
              <a:latin typeface="Cambria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9A57C">
                    <a:lumMod val="7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Mrs. Manning-Gohlinghorst (De - Ha)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9A57C">
                    <a:lumMod val="7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  <a:hlinkClick r:id="rId3"/>
              </a:rPr>
              <a:t>Elizabeth.ManningGohlinghorst@hcps.org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A9A57C">
                  <a:lumMod val="75000"/>
                </a:srgbClr>
              </a:solidFill>
              <a:effectLst/>
              <a:uLnTx/>
              <a:uFillTx/>
              <a:latin typeface="Cambria"/>
              <a:ea typeface="+mj-ea"/>
              <a:cs typeface="+mj-cs"/>
            </a:endParaRPr>
          </a:p>
          <a:p>
            <a:pPr algn="ctr">
              <a:defRPr/>
            </a:pPr>
            <a:endParaRPr lang="en-US" sz="2800" dirty="0">
              <a:solidFill>
                <a:srgbClr val="2F2B20">
                  <a:lumMod val="85000"/>
                  <a:lumOff val="15000"/>
                </a:srgbClr>
              </a:solidFill>
            </a:endParaRPr>
          </a:p>
          <a:p>
            <a:pPr algn="ctr">
              <a:defRPr/>
            </a:pPr>
            <a:r>
              <a:rPr lang="en-US" sz="2800" dirty="0">
                <a:solidFill>
                  <a:srgbClr val="2F2B20">
                    <a:lumMod val="85000"/>
                    <a:lumOff val="15000"/>
                  </a:srgbClr>
                </a:solidFill>
              </a:rPr>
              <a:t>Dr. Devearl Royster(He - Me)</a:t>
            </a:r>
            <a:br>
              <a:rPr lang="en-US" sz="2800" dirty="0">
                <a:solidFill>
                  <a:srgbClr val="2F2B20">
                    <a:lumMod val="85000"/>
                    <a:lumOff val="15000"/>
                  </a:srgbClr>
                </a:solidFill>
              </a:rPr>
            </a:br>
            <a:r>
              <a:rPr lang="en-US" sz="2800" dirty="0">
                <a:solidFill>
                  <a:srgbClr val="A9A57C">
                    <a:lumMod val="75000"/>
                  </a:srgbClr>
                </a:solidFill>
                <a:hlinkClick r:id="rId4"/>
              </a:rPr>
              <a:t>Devearl.Royster@hcps.org</a:t>
            </a:r>
            <a:endParaRPr lang="en-US" sz="2800" dirty="0">
              <a:solidFill>
                <a:srgbClr val="A9A57C">
                  <a:lumMod val="75000"/>
                </a:srgbClr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9A57C">
                    <a:lumMod val="7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Mrs. Humphreys (Mi -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Sh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9A57C">
                    <a:lumMod val="7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  <a:hlinkClick r:id="rId5"/>
              </a:rPr>
              <a:t>Kimala.Humphreys@hcps.org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A9A57C">
                  <a:lumMod val="75000"/>
                </a:srgbClr>
              </a:solidFill>
              <a:effectLst/>
              <a:uLnTx/>
              <a:uFillTx/>
              <a:latin typeface="Cambria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9A57C">
                    <a:lumMod val="7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Ms. Joyce (Si – Z)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9A57C">
                    <a:lumMod val="7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  <a:hlinkClick r:id="rId6"/>
              </a:rPr>
              <a:t>Hannah.Joyce@hcps.org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A9A57C">
                  <a:lumMod val="75000"/>
                </a:srgbClr>
              </a:solidFill>
              <a:effectLst/>
              <a:uLnTx/>
              <a:uFillTx/>
              <a:latin typeface="Cambria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F2B20">
                    <a:lumMod val="85000"/>
                    <a:lumOff val="15000"/>
                  </a:srgbClr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Mrs. Smallwood (Registrar)</a:t>
            </a:r>
          </a:p>
        </p:txBody>
      </p:sp>
    </p:spTree>
    <p:extLst>
      <p:ext uri="{BB962C8B-B14F-4D97-AF65-F5344CB8AC3E}">
        <p14:creationId xmlns:p14="http://schemas.microsoft.com/office/powerpoint/2010/main" val="3166607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534400" cy="1143000"/>
          </a:xfrm>
        </p:spPr>
        <p:txBody>
          <a:bodyPr/>
          <a:lstStyle/>
          <a:p>
            <a:r>
              <a:rPr lang="en-US" dirty="0"/>
              <a:t>Registration during SRT/Health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sz="4400" dirty="0"/>
              <a:t>Classes will be called down to the Media Center: January 26</a:t>
            </a:r>
            <a:r>
              <a:rPr lang="en-US" sz="4400" baseline="30000" dirty="0"/>
              <a:t>th</a:t>
            </a:r>
            <a:r>
              <a:rPr lang="en-US" sz="4400" dirty="0"/>
              <a:t> – February 13</a:t>
            </a:r>
            <a:r>
              <a:rPr lang="en-US" sz="4400" baseline="30000" dirty="0"/>
              <a:t>th</a:t>
            </a:r>
            <a:endParaRPr lang="en-US" sz="4400" dirty="0"/>
          </a:p>
          <a:p>
            <a:pPr marL="114300" indent="0">
              <a:buNone/>
            </a:pPr>
            <a:endParaRPr lang="en-US" sz="4400" dirty="0"/>
          </a:p>
          <a:p>
            <a:pPr marL="114300" indent="0">
              <a:buNone/>
            </a:pPr>
            <a:r>
              <a:rPr lang="en-US" sz="4400" dirty="0"/>
              <a:t>You will meet with your school counselor one-on-one to input your schedule.</a:t>
            </a:r>
          </a:p>
        </p:txBody>
      </p:sp>
    </p:spTree>
    <p:extLst>
      <p:ext uri="{BB962C8B-B14F-4D97-AF65-F5344CB8AC3E}">
        <p14:creationId xmlns:p14="http://schemas.microsoft.com/office/powerpoint/2010/main" val="2727450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7DFC-0C60-4A19-BEE6-6C4D8182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2A21-61AC-48E6-A5A4-2F3BD2AF6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Register for the classes you want…not what you think will “fit” based on this year’s schedule</a:t>
            </a:r>
          </a:p>
          <a:p>
            <a:r>
              <a:rPr lang="en-US" dirty="0"/>
              <a:t>There is a new committee working on the Master Schedule this year – classes will be based on the “Conflict Matrix”</a:t>
            </a:r>
          </a:p>
          <a:p>
            <a:pPr lvl="1"/>
            <a:r>
              <a:rPr lang="en-US" dirty="0"/>
              <a:t>30 students sign up for Class X and 12 of those also sign up for Class Y -&gt; the committee would not schedule classes X and Y for the same spot</a:t>
            </a:r>
          </a:p>
          <a:p>
            <a:r>
              <a:rPr lang="en-US" dirty="0"/>
              <a:t>It is important to stick with what you pick during registration – because your choices dictate how the Master Schedule is organized</a:t>
            </a:r>
          </a:p>
        </p:txBody>
      </p:sp>
    </p:spTree>
    <p:extLst>
      <p:ext uri="{BB962C8B-B14F-4D97-AF65-F5344CB8AC3E}">
        <p14:creationId xmlns:p14="http://schemas.microsoft.com/office/powerpoint/2010/main" val="645153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543800" cy="2593975"/>
          </a:xfrm>
        </p:spPr>
        <p:txBody>
          <a:bodyPr/>
          <a:lstStyle/>
          <a:p>
            <a:pPr marL="0" indent="0"/>
            <a:r>
              <a:rPr lang="en-US" b="1" dirty="0">
                <a:ea typeface="ＭＳ Ｐゴシック"/>
                <a:cs typeface="ＭＳ Ｐゴシック"/>
              </a:rPr>
              <a:t>SMA</a:t>
            </a:r>
            <a:r>
              <a:rPr lang="en-US" dirty="0">
                <a:ea typeface="ＭＳ Ｐゴシック"/>
                <a:cs typeface="ＭＳ Ｐゴシック"/>
              </a:rPr>
              <a:t> AP Science and Math Courses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743200"/>
            <a:ext cx="7848600" cy="2954655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500" dirty="0"/>
              <a:t>Biology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500" dirty="0">
                <a:solidFill>
                  <a:srgbClr val="00B050"/>
                </a:solidFill>
              </a:rPr>
              <a:t>Physics C: Mechanics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500" dirty="0"/>
              <a:t>Physics C: Electricity and Magnetism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500" dirty="0"/>
              <a:t>Chemistry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500" dirty="0">
                <a:solidFill>
                  <a:srgbClr val="00B050"/>
                </a:solidFill>
              </a:rPr>
              <a:t>Environmental Science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500" dirty="0">
                <a:solidFill>
                  <a:srgbClr val="00B050"/>
                </a:solidFill>
              </a:rPr>
              <a:t>Calculus AB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500" dirty="0"/>
              <a:t>Calculus BC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500" dirty="0"/>
              <a:t>Computer Science A*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500" dirty="0">
                <a:solidFill>
                  <a:srgbClr val="00B050"/>
                </a:solidFill>
              </a:rPr>
              <a:t>Statistics</a:t>
            </a:r>
          </a:p>
          <a:p>
            <a:pPr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Computer Science Principles (Does not satisfy any SMA requirements)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47800" y="5715000"/>
            <a:ext cx="60960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*Computer Science A – Open to all rising juniors and seniors. Rising sophomores must have A’s (quarter 1 and 2) in Algebra 2 to take the course in 10</a:t>
            </a:r>
            <a:r>
              <a:rPr lang="en-US" baseline="30000" dirty="0">
                <a:solidFill>
                  <a:srgbClr val="7030A0"/>
                </a:solidFill>
              </a:rPr>
              <a:t>th</a:t>
            </a:r>
            <a:r>
              <a:rPr lang="en-US" dirty="0">
                <a:solidFill>
                  <a:srgbClr val="7030A0"/>
                </a:solidFill>
              </a:rPr>
              <a:t> grade.</a:t>
            </a:r>
          </a:p>
        </p:txBody>
      </p:sp>
    </p:spTree>
    <p:extLst>
      <p:ext uri="{BB962C8B-B14F-4D97-AF65-F5344CB8AC3E}">
        <p14:creationId xmlns:p14="http://schemas.microsoft.com/office/powerpoint/2010/main" val="143069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8641081" cy="61722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87A234C-D2FE-8011-1BAB-B0491FDA1EF5}"/>
              </a:ext>
            </a:extLst>
          </p:cNvPr>
          <p:cNvSpPr/>
          <p:nvPr/>
        </p:nvSpPr>
        <p:spPr>
          <a:xfrm>
            <a:off x="5638800" y="5791200"/>
            <a:ext cx="3124200" cy="685800"/>
          </a:xfrm>
          <a:prstGeom prst="roundRect">
            <a:avLst/>
          </a:prstGeom>
          <a:solidFill>
            <a:srgbClr val="5B9BD5"/>
          </a:solidFill>
          <a:ln>
            <a:solidFill>
              <a:srgbClr val="5B9BD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Garamond" panose="02020404030301010803" pitchFamily="18" charset="0"/>
              </a:rPr>
              <a:t>Total of 3 SMA Semester Electives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0B545-6E28-59BC-3664-44D61DF2C5D6}"/>
              </a:ext>
            </a:extLst>
          </p:cNvPr>
          <p:cNvSpPr txBox="1"/>
          <p:nvPr/>
        </p:nvSpPr>
        <p:spPr>
          <a:xfrm>
            <a:off x="5791200" y="5105400"/>
            <a:ext cx="990600" cy="461665"/>
          </a:xfrm>
          <a:prstGeom prst="rect">
            <a:avLst/>
          </a:prstGeom>
          <a:solidFill>
            <a:srgbClr val="5B9BD5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Garamond" panose="02020404030301010803" pitchFamily="18" charset="0"/>
              </a:rPr>
              <a:t>AP Calculus AB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26CA22E-20AE-E262-BE52-AF67D5096073}"/>
              </a:ext>
            </a:extLst>
          </p:cNvPr>
          <p:cNvSpPr/>
          <p:nvPr/>
        </p:nvSpPr>
        <p:spPr>
          <a:xfrm>
            <a:off x="3886200" y="990600"/>
            <a:ext cx="1295400" cy="762000"/>
          </a:xfrm>
          <a:prstGeom prst="roundRect">
            <a:avLst/>
          </a:prstGeom>
          <a:solidFill>
            <a:srgbClr val="5B9BD5"/>
          </a:solidFill>
          <a:ln>
            <a:solidFill>
              <a:srgbClr val="5B9BD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Garamond" panose="02020404030301010803" pitchFamily="18" charset="0"/>
              </a:rPr>
              <a:t>AP Precalculus and AP Statistics</a:t>
            </a:r>
          </a:p>
        </p:txBody>
      </p:sp>
    </p:spTree>
    <p:extLst>
      <p:ext uri="{BB962C8B-B14F-4D97-AF65-F5344CB8AC3E}">
        <p14:creationId xmlns:p14="http://schemas.microsoft.com/office/powerpoint/2010/main" val="1413425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A65EF-A4C9-A6AD-87CF-A960F0E14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Summer PE?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1A046-FFCE-FF24-C272-9230735FE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800" dirty="0"/>
              <a:t>I would NOT count on it coming back – instead, I would plan how to fit PE 9 (semester class) into your 10</a:t>
            </a:r>
            <a:r>
              <a:rPr lang="en-US" sz="2800" baseline="30000" dirty="0"/>
              <a:t>th </a:t>
            </a:r>
            <a:r>
              <a:rPr lang="en-US" sz="2800" dirty="0"/>
              <a:t>OR 11</a:t>
            </a:r>
            <a:r>
              <a:rPr lang="en-US" sz="2800" baseline="30000" dirty="0"/>
              <a:t>th </a:t>
            </a:r>
            <a:r>
              <a:rPr lang="en-US" sz="2800" dirty="0"/>
              <a:t>OR 12</a:t>
            </a:r>
            <a:r>
              <a:rPr lang="en-US" sz="2800" baseline="30000" dirty="0"/>
              <a:t>th</a:t>
            </a:r>
            <a:r>
              <a:rPr lang="en-US" sz="2800" dirty="0"/>
              <a:t> grade schedule </a:t>
            </a:r>
          </a:p>
        </p:txBody>
      </p:sp>
    </p:spTree>
    <p:extLst>
      <p:ext uri="{BB962C8B-B14F-4D97-AF65-F5344CB8AC3E}">
        <p14:creationId xmlns:p14="http://schemas.microsoft.com/office/powerpoint/2010/main" val="89782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Education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295400"/>
            <a:ext cx="80772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/>
              <a:t>Every student needs 1 credit of PE to graduate:</a:t>
            </a:r>
          </a:p>
          <a:p>
            <a:pPr marL="457200" lvl="0" indent="-228600">
              <a:buFont typeface="Arial" pitchFamily="34" charset="0"/>
              <a:buChar char="•"/>
            </a:pPr>
            <a:r>
              <a:rPr lang="en-US" sz="3000" b="1" dirty="0"/>
              <a:t>1 credit at AHS </a:t>
            </a:r>
            <a:r>
              <a:rPr lang="en-US" sz="3000" dirty="0"/>
              <a:t>(full-year at AHS) = 1 credit  </a:t>
            </a:r>
          </a:p>
          <a:p>
            <a:pPr marL="228600" lvl="0"/>
            <a:r>
              <a:rPr lang="en-US" sz="3000" dirty="0"/>
              <a:t>	</a:t>
            </a:r>
            <a:r>
              <a:rPr lang="en-US" sz="2400" dirty="0"/>
              <a:t>*you must register for PE 9 during 1</a:t>
            </a:r>
            <a:r>
              <a:rPr lang="en-US" sz="2400" baseline="30000" dirty="0"/>
              <a:t>st</a:t>
            </a:r>
            <a:r>
              <a:rPr lang="en-US" sz="2400" dirty="0"/>
              <a:t> semester and a PE </a:t>
            </a:r>
          </a:p>
          <a:p>
            <a:pPr marL="228600" lvl="0"/>
            <a:r>
              <a:rPr lang="en-US" sz="2400" dirty="0"/>
              <a:t>	of your choosing 2</a:t>
            </a:r>
            <a:r>
              <a:rPr lang="en-US" sz="2400" baseline="30000" dirty="0"/>
              <a:t>nd</a:t>
            </a:r>
            <a:r>
              <a:rPr lang="en-US" sz="2400" dirty="0"/>
              <a:t> semester</a:t>
            </a:r>
          </a:p>
          <a:p>
            <a:pPr marL="457200" lvl="0" indent="-228600">
              <a:buFont typeface="Arial" pitchFamily="34" charset="0"/>
              <a:buChar char="•"/>
            </a:pPr>
            <a:r>
              <a:rPr lang="en-US" sz="3000" b="1" dirty="0"/>
              <a:t>½ credit at AHS of PE9 </a:t>
            </a:r>
            <a:r>
              <a:rPr lang="en-US" sz="3000" dirty="0"/>
              <a:t>+ </a:t>
            </a:r>
            <a:r>
              <a:rPr lang="en-US" sz="3000" b="1" dirty="0"/>
              <a:t>1 HCC class </a:t>
            </a:r>
            <a:r>
              <a:rPr lang="en-US" sz="3000" dirty="0"/>
              <a:t>= 1 credit</a:t>
            </a:r>
          </a:p>
          <a:p>
            <a:pPr marL="228600" lvl="0"/>
            <a:endParaRPr lang="en-US" sz="3000" b="1" dirty="0">
              <a:solidFill>
                <a:srgbClr val="FF0000"/>
              </a:solidFill>
            </a:endParaRPr>
          </a:p>
          <a:p>
            <a:pPr marL="228600" lvl="0"/>
            <a:r>
              <a:rPr lang="en-US" sz="3000" b="1" dirty="0">
                <a:solidFill>
                  <a:srgbClr val="FF0000"/>
                </a:solidFill>
              </a:rPr>
              <a:t>Max of ½ credit at HCC </a:t>
            </a:r>
            <a:r>
              <a:rPr lang="en-US" sz="3000" dirty="0">
                <a:solidFill>
                  <a:srgbClr val="FF0000"/>
                </a:solidFill>
              </a:rPr>
              <a:t>(There are 4 HCC classes which fulfill this ½ credit. ONLY these 4 classes will earn credit – no other HCC class can be used).</a:t>
            </a:r>
          </a:p>
        </p:txBody>
      </p:sp>
    </p:spTree>
    <p:extLst>
      <p:ext uri="{BB962C8B-B14F-4D97-AF65-F5344CB8AC3E}">
        <p14:creationId xmlns:p14="http://schemas.microsoft.com/office/powerpoint/2010/main" val="2680818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BC315B-67F0-43AC-8390-3A0790A92411}"/>
              </a:ext>
            </a:extLst>
          </p:cNvPr>
          <p:cNvSpPr txBox="1"/>
          <p:nvPr/>
        </p:nvSpPr>
        <p:spPr>
          <a:xfrm>
            <a:off x="1215390" y="4800600"/>
            <a:ext cx="5638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Only these 4 classes will earn you your ½ credit with HCPS. NO </a:t>
            </a:r>
            <a:r>
              <a:rPr lang="en-US" sz="2000" dirty="0">
                <a:solidFill>
                  <a:srgbClr val="FF0000"/>
                </a:solidFill>
              </a:rPr>
              <a:t>Substitutions</a:t>
            </a:r>
            <a:r>
              <a:rPr lang="en-US" dirty="0">
                <a:solidFill>
                  <a:srgbClr val="FF0000"/>
                </a:solidFill>
              </a:rPr>
              <a:t>. NO Exceptions.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C82D877-E1E0-4149-8E99-3A3CCDAC885B}"/>
              </a:ext>
            </a:extLst>
          </p:cNvPr>
          <p:cNvGraphicFramePr>
            <a:graphicFrameLocks noGrp="1"/>
          </p:cNvGraphicFramePr>
          <p:nvPr/>
        </p:nvGraphicFramePr>
        <p:xfrm>
          <a:off x="762000" y="1905000"/>
          <a:ext cx="6545580" cy="2956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2790">
                  <a:extLst>
                    <a:ext uri="{9D8B030D-6E8A-4147-A177-3AD203B41FA5}">
                      <a16:colId xmlns:a16="http://schemas.microsoft.com/office/drawing/2014/main" val="3701129170"/>
                    </a:ext>
                  </a:extLst>
                </a:gridCol>
                <a:gridCol w="3272790">
                  <a:extLst>
                    <a:ext uri="{9D8B030D-6E8A-4147-A177-3AD203B41FA5}">
                      <a16:colId xmlns:a16="http://schemas.microsoft.com/office/drawing/2014/main" val="1178141641"/>
                    </a:ext>
                  </a:extLst>
                </a:gridCol>
              </a:tblGrid>
              <a:tr h="5105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HCC Course Name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Course Number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8458408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Wellness (or Fitness) Walking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*can be done 100% virtually!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 230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1468468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Circuit Fitness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 137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6603087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Advanced Weight Training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 229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2745013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Weight Training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PE 228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8427271"/>
                  </a:ext>
                </a:extLst>
              </a:tr>
            </a:tbl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BE24D6B3-44C4-486A-A89D-CF8A3CF60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HCC Courses: 5-week term</a:t>
            </a:r>
          </a:p>
        </p:txBody>
      </p:sp>
    </p:spTree>
    <p:extLst>
      <p:ext uri="{BB962C8B-B14F-4D97-AF65-F5344CB8AC3E}">
        <p14:creationId xmlns:p14="http://schemas.microsoft.com/office/powerpoint/2010/main" val="3932506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2ABBE-B373-4673-968D-941DB9A1C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2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71A6C-B3FE-4832-BEC9-E3FF88730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graduation, you will be required to take a ½ credit (1 semester) course “Health 2” – this is a new MSDE Graduation Requirement</a:t>
            </a:r>
          </a:p>
          <a:p>
            <a:r>
              <a:rPr lang="en-US" dirty="0"/>
              <a:t>You will be required to take 3 SMA semester elective courses (instead of the previously required 4), but you can still take 4 if you plan and have the space!</a:t>
            </a:r>
          </a:p>
          <a:p>
            <a:pPr marL="114300" indent="0">
              <a:buNone/>
            </a:pPr>
            <a:endParaRPr lang="en-US" dirty="0">
              <a:highlight>
                <a:srgbClr val="FFFF00"/>
              </a:highlight>
            </a:endParaRPr>
          </a:p>
          <a:p>
            <a:pPr marL="114300" indent="0">
              <a:buNone/>
            </a:pPr>
            <a:endParaRPr lang="en-US" sz="2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02890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11465</TotalTime>
  <Words>1622</Words>
  <Application>Microsoft Office PowerPoint</Application>
  <PresentationFormat>On-screen Show (4:3)</PresentationFormat>
  <Paragraphs>268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5" baseType="lpstr">
      <vt:lpstr>ＭＳ Ｐゴシック</vt:lpstr>
      <vt:lpstr>Aptos</vt:lpstr>
      <vt:lpstr>Aptos Display</vt:lpstr>
      <vt:lpstr>Arial</vt:lpstr>
      <vt:lpstr>Calibri</vt:lpstr>
      <vt:lpstr>Cambria</vt:lpstr>
      <vt:lpstr>Garamond</vt:lpstr>
      <vt:lpstr>Tahoma</vt:lpstr>
      <vt:lpstr>Times New Roman</vt:lpstr>
      <vt:lpstr>Wingdings 3</vt:lpstr>
      <vt:lpstr>Adjacency</vt:lpstr>
      <vt:lpstr>1_Office Theme</vt:lpstr>
      <vt:lpstr>Science and Mathematics Academy</vt:lpstr>
      <vt:lpstr>Course Selection </vt:lpstr>
      <vt:lpstr>Disclaimers</vt:lpstr>
      <vt:lpstr>SMA AP Science and Math Courses</vt:lpstr>
      <vt:lpstr>PowerPoint Presentation</vt:lpstr>
      <vt:lpstr>Summer PE? </vt:lpstr>
      <vt:lpstr>Physical Education</vt:lpstr>
      <vt:lpstr>HCC Courses: 5-week term</vt:lpstr>
      <vt:lpstr>Health 2</vt:lpstr>
      <vt:lpstr>Options to fit Health 2</vt:lpstr>
      <vt:lpstr>PowerPoint Presentation</vt:lpstr>
      <vt:lpstr>HCPS Graduation Requirements</vt:lpstr>
      <vt:lpstr>Grade Ten</vt:lpstr>
      <vt:lpstr>PowerPoint Presentation</vt:lpstr>
      <vt:lpstr>Grade Eleven</vt:lpstr>
      <vt:lpstr>Grade Twelve</vt:lpstr>
      <vt:lpstr>Senior Options </vt:lpstr>
      <vt:lpstr>Master Tutor: Credit Class – Seniors only!</vt:lpstr>
      <vt:lpstr>HCC and Workforce Development Options – Juniors and Seniors </vt:lpstr>
      <vt:lpstr>PowerPoint Presentation</vt:lpstr>
      <vt:lpstr>Next Steps </vt:lpstr>
      <vt:lpstr>PowerPoint Presentation</vt:lpstr>
      <vt:lpstr>Registration during SRT/Health 9</vt:lpstr>
    </vt:vector>
  </TitlesOfParts>
  <Company>Harford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and Mathematics Academy</dc:title>
  <dc:creator>OTIS</dc:creator>
  <cp:lastModifiedBy>Ashley, Sarah</cp:lastModifiedBy>
  <cp:revision>31</cp:revision>
  <cp:lastPrinted>2015-01-13T17:07:22Z</cp:lastPrinted>
  <dcterms:created xsi:type="dcterms:W3CDTF">2013-01-24T17:43:44Z</dcterms:created>
  <dcterms:modified xsi:type="dcterms:W3CDTF">2026-01-20T14:11:53Z</dcterms:modified>
</cp:coreProperties>
</file>